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2" r:id="rId4"/>
  </p:sldMasterIdLst>
  <p:notesMasterIdLst>
    <p:notesMasterId r:id="rId22"/>
  </p:notesMasterIdLst>
  <p:handoutMasterIdLst>
    <p:handoutMasterId r:id="rId23"/>
  </p:handoutMasterIdLst>
  <p:sldIdLst>
    <p:sldId id="262" r:id="rId5"/>
    <p:sldId id="268" r:id="rId6"/>
    <p:sldId id="269" r:id="rId7"/>
    <p:sldId id="271" r:id="rId8"/>
    <p:sldId id="272" r:id="rId9"/>
    <p:sldId id="270" r:id="rId10"/>
    <p:sldId id="273" r:id="rId11"/>
    <p:sldId id="274" r:id="rId12"/>
    <p:sldId id="275" r:id="rId13"/>
    <p:sldId id="276" r:id="rId14"/>
    <p:sldId id="277" r:id="rId15"/>
    <p:sldId id="278" r:id="rId16"/>
    <p:sldId id="279" r:id="rId17"/>
    <p:sldId id="265" r:id="rId18"/>
    <p:sldId id="281" r:id="rId19"/>
    <p:sldId id="261" r:id="rId20"/>
    <p:sldId id="26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01" autoAdjust="0"/>
    <p:restoredTop sz="94687"/>
  </p:normalViewPr>
  <p:slideViewPr>
    <p:cSldViewPr snapToGrid="0" snapToObjects="1">
      <p:cViewPr varScale="1">
        <p:scale>
          <a:sx n="103" d="100"/>
          <a:sy n="103" d="100"/>
        </p:scale>
        <p:origin x="200" y="720"/>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7720856-93F0-4CC7-B7FD-2466914A11D4}"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4AF52931-E4CA-4429-AACB-B8747CDB2409}">
      <dgm:prSet phldrT="[Text]" custT="1"/>
      <dgm:spPr/>
      <dgm:t>
        <a:bodyPr/>
        <a:lstStyle/>
        <a:p>
          <a:pPr>
            <a:lnSpc>
              <a:spcPct val="100000"/>
            </a:lnSpc>
          </a:pPr>
          <a:r>
            <a:rPr lang="en-US" sz="1600" i="1" dirty="0"/>
            <a:t>RMSE for Base Rating Model  is </a:t>
          </a:r>
          <a:r>
            <a:rPr lang="en-US" sz="1600" dirty="0"/>
            <a:t>0.1645167</a:t>
          </a:r>
        </a:p>
      </dgm:t>
    </dgm:pt>
    <dgm:pt modelId="{67B2FC97-2FAE-4EFE-9DEE-E4216C657F35}" type="parTrans" cxnId="{F82329C8-C3B2-4E9B-9033-528488D72705}">
      <dgm:prSet/>
      <dgm:spPr/>
      <dgm:t>
        <a:bodyPr/>
        <a:lstStyle/>
        <a:p>
          <a:endParaRPr lang="en-US"/>
        </a:p>
      </dgm:t>
    </dgm:pt>
    <dgm:pt modelId="{D86AF01C-9CBC-41F8-9354-48CD82BDFDC9}" type="sibTrans" cxnId="{F82329C8-C3B2-4E9B-9033-528488D72705}">
      <dgm:prSet/>
      <dgm:spPr/>
      <dgm:t>
        <a:bodyPr/>
        <a:lstStyle/>
        <a:p>
          <a:endParaRPr lang="en-US"/>
        </a:p>
      </dgm:t>
    </dgm:pt>
    <dgm:pt modelId="{81BEB84D-9A77-49C6-9301-B3359FCAC75F}">
      <dgm:prSet phldrT="[Text]" custT="1"/>
      <dgm:spPr/>
      <dgm:t>
        <a:bodyPr/>
        <a:lstStyle/>
        <a:p>
          <a:pPr>
            <a:lnSpc>
              <a:spcPct val="100000"/>
            </a:lnSpc>
          </a:pPr>
          <a:r>
            <a:rPr lang="en-US" sz="1600" i="1" dirty="0"/>
            <a:t>RMSE for Proxy Socioeconomic Model  is  </a:t>
          </a:r>
          <a:r>
            <a:rPr lang="en-US" sz="1600" dirty="0"/>
            <a:t>0.1425847</a:t>
          </a:r>
        </a:p>
      </dgm:t>
    </dgm:pt>
    <dgm:pt modelId="{AE4D0D43-0332-4F79-8D35-BCD8C10758AE}" type="parTrans" cxnId="{420EF6C4-7321-43BE-A2FC-253606B1E06A}">
      <dgm:prSet/>
      <dgm:spPr/>
      <dgm:t>
        <a:bodyPr/>
        <a:lstStyle/>
        <a:p>
          <a:endParaRPr lang="en-US"/>
        </a:p>
      </dgm:t>
    </dgm:pt>
    <dgm:pt modelId="{5D260F18-25D2-4074-87F1-7E78DDA61C58}" type="sibTrans" cxnId="{420EF6C4-7321-43BE-A2FC-253606B1E06A}">
      <dgm:prSet/>
      <dgm:spPr/>
      <dgm:t>
        <a:bodyPr/>
        <a:lstStyle/>
        <a:p>
          <a:endParaRPr lang="en-US"/>
        </a:p>
      </dgm:t>
    </dgm:pt>
    <dgm:pt modelId="{BFF9359E-E9B1-4B73-BACC-2C7988765B16}">
      <dgm:prSet phldrT="[Text]" custT="1"/>
      <dgm:spPr/>
      <dgm:t>
        <a:bodyPr/>
        <a:lstStyle/>
        <a:p>
          <a:pPr>
            <a:lnSpc>
              <a:spcPct val="100000"/>
            </a:lnSpc>
          </a:pPr>
          <a:r>
            <a:rPr lang="en-US" sz="1600" i="1" dirty="0"/>
            <a:t>RMSE for Weighted least squared Model  is </a:t>
          </a:r>
          <a:r>
            <a:rPr lang="en-US" sz="1600" dirty="0"/>
            <a:t>0.1434627</a:t>
          </a:r>
        </a:p>
      </dgm:t>
    </dgm:pt>
    <dgm:pt modelId="{1CEF1965-C516-4C44-BAE3-2FA3F5116930}" type="sibTrans" cxnId="{516EC545-1971-48B3-978C-4756FCDCCFD9}">
      <dgm:prSet/>
      <dgm:spPr/>
      <dgm:t>
        <a:bodyPr/>
        <a:lstStyle/>
        <a:p>
          <a:endParaRPr lang="en-US"/>
        </a:p>
      </dgm:t>
    </dgm:pt>
    <dgm:pt modelId="{6E0A40FA-1B79-4089-8B9A-3BA22865FE4E}" type="parTrans" cxnId="{516EC545-1971-48B3-978C-4756FCDCCFD9}">
      <dgm:prSet/>
      <dgm:spPr/>
      <dgm:t>
        <a:bodyPr/>
        <a:lstStyle/>
        <a:p>
          <a:endParaRPr lang="en-US"/>
        </a:p>
      </dgm:t>
    </dgm:pt>
    <dgm:pt modelId="{536D0097-A245-4152-8984-CC3ABB7DF273}" type="pres">
      <dgm:prSet presAssocID="{C7720856-93F0-4CC7-B7FD-2466914A11D4}" presName="root" presStyleCnt="0">
        <dgm:presLayoutVars>
          <dgm:dir/>
          <dgm:resizeHandles val="exact"/>
        </dgm:presLayoutVars>
      </dgm:prSet>
      <dgm:spPr/>
    </dgm:pt>
    <dgm:pt modelId="{DB8DBD9D-81A4-425A-BACC-11558B39BA4F}" type="pres">
      <dgm:prSet presAssocID="{4AF52931-E4CA-4429-AACB-B8747CDB2409}" presName="compNode" presStyleCnt="0"/>
      <dgm:spPr/>
    </dgm:pt>
    <dgm:pt modelId="{DE4D0CB4-0619-47EF-A746-365405D39958}" type="pres">
      <dgm:prSet presAssocID="{4AF52931-E4CA-4429-AACB-B8747CDB2409}" presName="bgRect" presStyleLbl="bgShp" presStyleIdx="0" presStyleCnt="3"/>
      <dgm:spPr/>
    </dgm:pt>
    <dgm:pt modelId="{ABC6D826-A6E6-42EC-BF0E-9025B33009B2}" type="pres">
      <dgm:prSet presAssocID="{4AF52931-E4CA-4429-AACB-B8747CDB24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3E7294FB-7627-4D43-88C1-EE466B3369AD}" type="pres">
      <dgm:prSet presAssocID="{4AF52931-E4CA-4429-AACB-B8747CDB2409}" presName="spaceRect" presStyleCnt="0"/>
      <dgm:spPr/>
    </dgm:pt>
    <dgm:pt modelId="{573FC8C9-03E6-4269-9DB7-824A4479C21C}" type="pres">
      <dgm:prSet presAssocID="{4AF52931-E4CA-4429-AACB-B8747CDB2409}" presName="parTx" presStyleLbl="revTx" presStyleIdx="0" presStyleCnt="3" custScaleX="105198">
        <dgm:presLayoutVars>
          <dgm:chMax val="0"/>
          <dgm:chPref val="0"/>
        </dgm:presLayoutVars>
      </dgm:prSet>
      <dgm:spPr/>
    </dgm:pt>
    <dgm:pt modelId="{5F2C253B-D9B7-4F6A-BC58-58675D37BE4B}" type="pres">
      <dgm:prSet presAssocID="{D86AF01C-9CBC-41F8-9354-48CD82BDFDC9}" presName="sibTrans" presStyleCnt="0"/>
      <dgm:spPr/>
    </dgm:pt>
    <dgm:pt modelId="{6802359D-3E26-495D-95C0-D50D2FF0A0AB}" type="pres">
      <dgm:prSet presAssocID="{81BEB84D-9A77-49C6-9301-B3359FCAC75F}" presName="compNode" presStyleCnt="0"/>
      <dgm:spPr/>
    </dgm:pt>
    <dgm:pt modelId="{B58CA141-504B-412A-818E-73651C363A3D}" type="pres">
      <dgm:prSet presAssocID="{81BEB84D-9A77-49C6-9301-B3359FCAC75F}" presName="bgRect" presStyleLbl="bgShp" presStyleIdx="1" presStyleCnt="3"/>
      <dgm:spPr/>
    </dgm:pt>
    <dgm:pt modelId="{AFC95015-001F-49EB-8731-0714E310C46E}" type="pres">
      <dgm:prSet presAssocID="{81BEB84D-9A77-49C6-9301-B3359FCAC75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D4F75FDB-FBCC-4B87-AABC-5ADBB261BB02}" type="pres">
      <dgm:prSet presAssocID="{81BEB84D-9A77-49C6-9301-B3359FCAC75F}" presName="spaceRect" presStyleCnt="0"/>
      <dgm:spPr/>
    </dgm:pt>
    <dgm:pt modelId="{8C6416B8-BF6E-4B19-A8CD-80E01FEB1ED8}" type="pres">
      <dgm:prSet presAssocID="{81BEB84D-9A77-49C6-9301-B3359FCAC75F}" presName="parTx" presStyleLbl="revTx" presStyleIdx="1" presStyleCnt="3">
        <dgm:presLayoutVars>
          <dgm:chMax val="0"/>
          <dgm:chPref val="0"/>
        </dgm:presLayoutVars>
      </dgm:prSet>
      <dgm:spPr/>
    </dgm:pt>
    <dgm:pt modelId="{91C06081-CFBE-49AB-AE47-FB2FE4BD1620}" type="pres">
      <dgm:prSet presAssocID="{5D260F18-25D2-4074-87F1-7E78DDA61C58}" presName="sibTrans" presStyleCnt="0"/>
      <dgm:spPr/>
    </dgm:pt>
    <dgm:pt modelId="{780F5C81-E187-46CA-9F2B-7655A74715CA}" type="pres">
      <dgm:prSet presAssocID="{BFF9359E-E9B1-4B73-BACC-2C7988765B16}" presName="compNode" presStyleCnt="0"/>
      <dgm:spPr/>
    </dgm:pt>
    <dgm:pt modelId="{2DD6782C-3741-43AC-8E3F-C7C2A5A092FE}" type="pres">
      <dgm:prSet presAssocID="{BFF9359E-E9B1-4B73-BACC-2C7988765B16}" presName="bgRect" presStyleLbl="bgShp" presStyleIdx="2" presStyleCnt="3"/>
      <dgm:spPr/>
    </dgm:pt>
    <dgm:pt modelId="{22E3D4D5-84E6-41EE-BF94-D56D24841B8B}" type="pres">
      <dgm:prSet presAssocID="{BFF9359E-E9B1-4B73-BACC-2C7988765B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97079802-B104-4A91-9CE1-92B9B5C9364A}" type="pres">
      <dgm:prSet presAssocID="{BFF9359E-E9B1-4B73-BACC-2C7988765B16}" presName="spaceRect" presStyleCnt="0"/>
      <dgm:spPr/>
    </dgm:pt>
    <dgm:pt modelId="{61C9C6B6-F051-4AFC-B696-34674ED32FC0}" type="pres">
      <dgm:prSet presAssocID="{BFF9359E-E9B1-4B73-BACC-2C7988765B16}" presName="parTx" presStyleLbl="revTx" presStyleIdx="2" presStyleCnt="3">
        <dgm:presLayoutVars>
          <dgm:chMax val="0"/>
          <dgm:chPref val="0"/>
        </dgm:presLayoutVars>
      </dgm:prSet>
      <dgm:spPr/>
    </dgm:pt>
  </dgm:ptLst>
  <dgm:cxnLst>
    <dgm:cxn modelId="{6CE42D31-A5CD-4293-9252-02BB7390D545}" type="presOf" srcId="{4AF52931-E4CA-4429-AACB-B8747CDB2409}" destId="{573FC8C9-03E6-4269-9DB7-824A4479C21C}" srcOrd="0" destOrd="0" presId="urn:microsoft.com/office/officeart/2018/2/layout/IconVerticalSolidList"/>
    <dgm:cxn modelId="{516EC545-1971-48B3-978C-4756FCDCCFD9}" srcId="{C7720856-93F0-4CC7-B7FD-2466914A11D4}" destId="{BFF9359E-E9B1-4B73-BACC-2C7988765B16}" srcOrd="2" destOrd="0" parTransId="{6E0A40FA-1B79-4089-8B9A-3BA22865FE4E}" sibTransId="{1CEF1965-C516-4C44-BAE3-2FA3F5116930}"/>
    <dgm:cxn modelId="{F9899549-F706-4D9A-8D30-CC87785A4BD1}" type="presOf" srcId="{BFF9359E-E9B1-4B73-BACC-2C7988765B16}" destId="{61C9C6B6-F051-4AFC-B696-34674ED32FC0}" srcOrd="0" destOrd="0" presId="urn:microsoft.com/office/officeart/2018/2/layout/IconVerticalSolidList"/>
    <dgm:cxn modelId="{745B6C74-C9FD-47F7-996E-2D57D164A5C8}" type="presOf" srcId="{81BEB84D-9A77-49C6-9301-B3359FCAC75F}" destId="{8C6416B8-BF6E-4B19-A8CD-80E01FEB1ED8}" srcOrd="0" destOrd="0" presId="urn:microsoft.com/office/officeart/2018/2/layout/IconVerticalSolidList"/>
    <dgm:cxn modelId="{420EF6C4-7321-43BE-A2FC-253606B1E06A}" srcId="{C7720856-93F0-4CC7-B7FD-2466914A11D4}" destId="{81BEB84D-9A77-49C6-9301-B3359FCAC75F}" srcOrd="1" destOrd="0" parTransId="{AE4D0D43-0332-4F79-8D35-BCD8C10758AE}" sibTransId="{5D260F18-25D2-4074-87F1-7E78DDA61C58}"/>
    <dgm:cxn modelId="{F82329C8-C3B2-4E9B-9033-528488D72705}" srcId="{C7720856-93F0-4CC7-B7FD-2466914A11D4}" destId="{4AF52931-E4CA-4429-AACB-B8747CDB2409}" srcOrd="0" destOrd="0" parTransId="{67B2FC97-2FAE-4EFE-9DEE-E4216C657F35}" sibTransId="{D86AF01C-9CBC-41F8-9354-48CD82BDFDC9}"/>
    <dgm:cxn modelId="{0314A3D2-5E17-48C8-86C5-FD62237EACB0}" type="presOf" srcId="{C7720856-93F0-4CC7-B7FD-2466914A11D4}" destId="{536D0097-A245-4152-8984-CC3ABB7DF273}" srcOrd="0" destOrd="0" presId="urn:microsoft.com/office/officeart/2018/2/layout/IconVerticalSolidList"/>
    <dgm:cxn modelId="{98B89911-E2C3-40B5-8E4D-32E9D5AF57FA}" type="presParOf" srcId="{536D0097-A245-4152-8984-CC3ABB7DF273}" destId="{DB8DBD9D-81A4-425A-BACC-11558B39BA4F}" srcOrd="0" destOrd="0" presId="urn:microsoft.com/office/officeart/2018/2/layout/IconVerticalSolidList"/>
    <dgm:cxn modelId="{AC1D2426-5DFE-4D6E-A87C-447D261455F2}" type="presParOf" srcId="{DB8DBD9D-81A4-425A-BACC-11558B39BA4F}" destId="{DE4D0CB4-0619-47EF-A746-365405D39958}" srcOrd="0" destOrd="0" presId="urn:microsoft.com/office/officeart/2018/2/layout/IconVerticalSolidList"/>
    <dgm:cxn modelId="{1D260F22-1154-411C-BE72-65712F06CB44}" type="presParOf" srcId="{DB8DBD9D-81A4-425A-BACC-11558B39BA4F}" destId="{ABC6D826-A6E6-42EC-BF0E-9025B33009B2}" srcOrd="1" destOrd="0" presId="urn:microsoft.com/office/officeart/2018/2/layout/IconVerticalSolidList"/>
    <dgm:cxn modelId="{851491A2-CC50-4F98-8620-1B16BCAA1E5F}" type="presParOf" srcId="{DB8DBD9D-81A4-425A-BACC-11558B39BA4F}" destId="{3E7294FB-7627-4D43-88C1-EE466B3369AD}" srcOrd="2" destOrd="0" presId="urn:microsoft.com/office/officeart/2018/2/layout/IconVerticalSolidList"/>
    <dgm:cxn modelId="{334AEA8F-9DBB-474B-B77E-C1F08C98FC4E}" type="presParOf" srcId="{DB8DBD9D-81A4-425A-BACC-11558B39BA4F}" destId="{573FC8C9-03E6-4269-9DB7-824A4479C21C}" srcOrd="3" destOrd="0" presId="urn:microsoft.com/office/officeart/2018/2/layout/IconVerticalSolidList"/>
    <dgm:cxn modelId="{254B904F-3F35-42D3-93F4-1CDEA88A8153}" type="presParOf" srcId="{536D0097-A245-4152-8984-CC3ABB7DF273}" destId="{5F2C253B-D9B7-4F6A-BC58-58675D37BE4B}" srcOrd="1" destOrd="0" presId="urn:microsoft.com/office/officeart/2018/2/layout/IconVerticalSolidList"/>
    <dgm:cxn modelId="{EA473A5F-67A7-465E-8AF0-BCC7AA4998D7}" type="presParOf" srcId="{536D0097-A245-4152-8984-CC3ABB7DF273}" destId="{6802359D-3E26-495D-95C0-D50D2FF0A0AB}" srcOrd="2" destOrd="0" presId="urn:microsoft.com/office/officeart/2018/2/layout/IconVerticalSolidList"/>
    <dgm:cxn modelId="{3EA1E20D-3681-4C75-B15D-5D1DD3930DEE}" type="presParOf" srcId="{6802359D-3E26-495D-95C0-D50D2FF0A0AB}" destId="{B58CA141-504B-412A-818E-73651C363A3D}" srcOrd="0" destOrd="0" presId="urn:microsoft.com/office/officeart/2018/2/layout/IconVerticalSolidList"/>
    <dgm:cxn modelId="{FDCE3AB2-924B-400D-A9DE-D08297DAF291}" type="presParOf" srcId="{6802359D-3E26-495D-95C0-D50D2FF0A0AB}" destId="{AFC95015-001F-49EB-8731-0714E310C46E}" srcOrd="1" destOrd="0" presId="urn:microsoft.com/office/officeart/2018/2/layout/IconVerticalSolidList"/>
    <dgm:cxn modelId="{BDA015F8-97AE-48DF-93CC-7552465E4756}" type="presParOf" srcId="{6802359D-3E26-495D-95C0-D50D2FF0A0AB}" destId="{D4F75FDB-FBCC-4B87-AABC-5ADBB261BB02}" srcOrd="2" destOrd="0" presId="urn:microsoft.com/office/officeart/2018/2/layout/IconVerticalSolidList"/>
    <dgm:cxn modelId="{9F0D6FCF-B728-4D45-BA20-DEE7162FFE27}" type="presParOf" srcId="{6802359D-3E26-495D-95C0-D50D2FF0A0AB}" destId="{8C6416B8-BF6E-4B19-A8CD-80E01FEB1ED8}" srcOrd="3" destOrd="0" presId="urn:microsoft.com/office/officeart/2018/2/layout/IconVerticalSolidList"/>
    <dgm:cxn modelId="{473851C0-4FDC-4DB1-8FC0-25AAC7B6CF71}" type="presParOf" srcId="{536D0097-A245-4152-8984-CC3ABB7DF273}" destId="{91C06081-CFBE-49AB-AE47-FB2FE4BD1620}" srcOrd="3" destOrd="0" presId="urn:microsoft.com/office/officeart/2018/2/layout/IconVerticalSolidList"/>
    <dgm:cxn modelId="{9CA6B505-46F0-4253-ADF2-226B921D100B}" type="presParOf" srcId="{536D0097-A245-4152-8984-CC3ABB7DF273}" destId="{780F5C81-E187-46CA-9F2B-7655A74715CA}" srcOrd="4" destOrd="0" presId="urn:microsoft.com/office/officeart/2018/2/layout/IconVerticalSolidList"/>
    <dgm:cxn modelId="{9D4847BD-25B9-4A68-8068-0711BBEAA0D7}" type="presParOf" srcId="{780F5C81-E187-46CA-9F2B-7655A74715CA}" destId="{2DD6782C-3741-43AC-8E3F-C7C2A5A092FE}" srcOrd="0" destOrd="0" presId="urn:microsoft.com/office/officeart/2018/2/layout/IconVerticalSolidList"/>
    <dgm:cxn modelId="{59281DA9-0529-406E-9193-EE63F35ED646}" type="presParOf" srcId="{780F5C81-E187-46CA-9F2B-7655A74715CA}" destId="{22E3D4D5-84E6-41EE-BF94-D56D24841B8B}" srcOrd="1" destOrd="0" presId="urn:microsoft.com/office/officeart/2018/2/layout/IconVerticalSolidList"/>
    <dgm:cxn modelId="{A8B9FF69-B1EC-4F7B-AF3A-3114F1BD1D77}" type="presParOf" srcId="{780F5C81-E187-46CA-9F2B-7655A74715CA}" destId="{97079802-B104-4A91-9CE1-92B9B5C9364A}" srcOrd="2" destOrd="0" presId="urn:microsoft.com/office/officeart/2018/2/layout/IconVerticalSolidList"/>
    <dgm:cxn modelId="{B7EF2B86-7E13-4C54-9A10-7AF5ADA58315}" type="presParOf" srcId="{780F5C81-E187-46CA-9F2B-7655A74715CA}" destId="{61C9C6B6-F051-4AFC-B696-34674ED32FC0}"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4D0CB4-0619-47EF-A746-365405D39958}">
      <dsp:nvSpPr>
        <dsp:cNvPr id="0" name=""/>
        <dsp:cNvSpPr/>
      </dsp:nvSpPr>
      <dsp:spPr>
        <a:xfrm>
          <a:off x="-46904" y="4952"/>
          <a:ext cx="4716462" cy="88979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C6D826-A6E6-42EC-BF0E-9025B33009B2}">
      <dsp:nvSpPr>
        <dsp:cNvPr id="0" name=""/>
        <dsp:cNvSpPr/>
      </dsp:nvSpPr>
      <dsp:spPr>
        <a:xfrm>
          <a:off x="222260" y="205157"/>
          <a:ext cx="489389" cy="4893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73FC8C9-03E6-4269-9DB7-824A4479C21C}">
      <dsp:nvSpPr>
        <dsp:cNvPr id="0" name=""/>
        <dsp:cNvSpPr/>
      </dsp:nvSpPr>
      <dsp:spPr>
        <a:xfrm>
          <a:off x="884995" y="4952"/>
          <a:ext cx="3878370" cy="889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170" tIns="94170" rIns="94170" bIns="94170" numCol="1" spcCol="1270" anchor="ctr" anchorCtr="0">
          <a:noAutofit/>
        </a:bodyPr>
        <a:lstStyle/>
        <a:p>
          <a:pPr marL="0" lvl="0" indent="0" algn="l" defTabSz="711200">
            <a:lnSpc>
              <a:spcPct val="100000"/>
            </a:lnSpc>
            <a:spcBef>
              <a:spcPct val="0"/>
            </a:spcBef>
            <a:spcAft>
              <a:spcPct val="35000"/>
            </a:spcAft>
            <a:buNone/>
          </a:pPr>
          <a:r>
            <a:rPr lang="en-US" sz="1600" i="1" kern="1200" dirty="0"/>
            <a:t>RMSE for Base Rating Model  is </a:t>
          </a:r>
          <a:r>
            <a:rPr lang="en-US" sz="1600" kern="1200" dirty="0"/>
            <a:t>0.1645167</a:t>
          </a:r>
        </a:p>
      </dsp:txBody>
      <dsp:txXfrm>
        <a:off x="884995" y="4952"/>
        <a:ext cx="3878370" cy="889798"/>
      </dsp:txXfrm>
    </dsp:sp>
    <dsp:sp modelId="{B58CA141-504B-412A-818E-73651C363A3D}">
      <dsp:nvSpPr>
        <dsp:cNvPr id="0" name=""/>
        <dsp:cNvSpPr/>
      </dsp:nvSpPr>
      <dsp:spPr>
        <a:xfrm>
          <a:off x="-46904" y="1117201"/>
          <a:ext cx="4716462" cy="88979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C95015-001F-49EB-8731-0714E310C46E}">
      <dsp:nvSpPr>
        <dsp:cNvPr id="0" name=""/>
        <dsp:cNvSpPr/>
      </dsp:nvSpPr>
      <dsp:spPr>
        <a:xfrm>
          <a:off x="222260" y="1317405"/>
          <a:ext cx="489389" cy="4893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6416B8-BF6E-4B19-A8CD-80E01FEB1ED8}">
      <dsp:nvSpPr>
        <dsp:cNvPr id="0" name=""/>
        <dsp:cNvSpPr/>
      </dsp:nvSpPr>
      <dsp:spPr>
        <a:xfrm>
          <a:off x="980813" y="1117201"/>
          <a:ext cx="3686733" cy="889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170" tIns="94170" rIns="94170" bIns="94170" numCol="1" spcCol="1270" anchor="ctr" anchorCtr="0">
          <a:noAutofit/>
        </a:bodyPr>
        <a:lstStyle/>
        <a:p>
          <a:pPr marL="0" lvl="0" indent="0" algn="l" defTabSz="711200">
            <a:lnSpc>
              <a:spcPct val="100000"/>
            </a:lnSpc>
            <a:spcBef>
              <a:spcPct val="0"/>
            </a:spcBef>
            <a:spcAft>
              <a:spcPct val="35000"/>
            </a:spcAft>
            <a:buNone/>
          </a:pPr>
          <a:r>
            <a:rPr lang="en-US" sz="1600" i="1" kern="1200" dirty="0"/>
            <a:t>RMSE for Proxy Socioeconomic Model  is  </a:t>
          </a:r>
          <a:r>
            <a:rPr lang="en-US" sz="1600" kern="1200" dirty="0"/>
            <a:t>0.1425847</a:t>
          </a:r>
        </a:p>
      </dsp:txBody>
      <dsp:txXfrm>
        <a:off x="980813" y="1117201"/>
        <a:ext cx="3686733" cy="889798"/>
      </dsp:txXfrm>
    </dsp:sp>
    <dsp:sp modelId="{2DD6782C-3741-43AC-8E3F-C7C2A5A092FE}">
      <dsp:nvSpPr>
        <dsp:cNvPr id="0" name=""/>
        <dsp:cNvSpPr/>
      </dsp:nvSpPr>
      <dsp:spPr>
        <a:xfrm>
          <a:off x="-46904" y="2229449"/>
          <a:ext cx="4716462" cy="88979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E3D4D5-84E6-41EE-BF94-D56D24841B8B}">
      <dsp:nvSpPr>
        <dsp:cNvPr id="0" name=""/>
        <dsp:cNvSpPr/>
      </dsp:nvSpPr>
      <dsp:spPr>
        <a:xfrm>
          <a:off x="222260" y="2429654"/>
          <a:ext cx="489389" cy="4893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C9C6B6-F051-4AFC-B696-34674ED32FC0}">
      <dsp:nvSpPr>
        <dsp:cNvPr id="0" name=""/>
        <dsp:cNvSpPr/>
      </dsp:nvSpPr>
      <dsp:spPr>
        <a:xfrm>
          <a:off x="980813" y="2229449"/>
          <a:ext cx="3686733" cy="889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170" tIns="94170" rIns="94170" bIns="94170" numCol="1" spcCol="1270" anchor="ctr" anchorCtr="0">
          <a:noAutofit/>
        </a:bodyPr>
        <a:lstStyle/>
        <a:p>
          <a:pPr marL="0" lvl="0" indent="0" algn="l" defTabSz="711200">
            <a:lnSpc>
              <a:spcPct val="100000"/>
            </a:lnSpc>
            <a:spcBef>
              <a:spcPct val="0"/>
            </a:spcBef>
            <a:spcAft>
              <a:spcPct val="35000"/>
            </a:spcAft>
            <a:buNone/>
          </a:pPr>
          <a:r>
            <a:rPr lang="en-US" sz="1600" i="1" kern="1200" dirty="0"/>
            <a:t>RMSE for Weighted least squared Model  is </a:t>
          </a:r>
          <a:r>
            <a:rPr lang="en-US" sz="1600" kern="1200" dirty="0"/>
            <a:t>0.1434627</a:t>
          </a:r>
        </a:p>
      </dsp:txBody>
      <dsp:txXfrm>
        <a:off x="980813" y="2229449"/>
        <a:ext cx="3686733" cy="88979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C40FD4-49E5-45F4-9F5F-D127674F3B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97B86CE-7533-4591-A533-3B285CBFBD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42818B-C764-43FB-9100-6BE58FDE1954}" type="datetimeFigureOut">
              <a:rPr lang="en-US" smtClean="0"/>
              <a:t>5/8/24</a:t>
            </a:fld>
            <a:endParaRPr lang="en-US" dirty="0"/>
          </a:p>
        </p:txBody>
      </p:sp>
      <p:sp>
        <p:nvSpPr>
          <p:cNvPr id="4" name="Footer Placeholder 3">
            <a:extLst>
              <a:ext uri="{FF2B5EF4-FFF2-40B4-BE49-F238E27FC236}">
                <a16:creationId xmlns:a16="http://schemas.microsoft.com/office/drawing/2014/main" id="{6697BB4A-C2FA-48DD-9F31-664DF2C9F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540AB79-C081-43E8-B49C-BA9D38FCF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5F1E10-4074-4DC3-8E35-9146BD1FD828}" type="slidenum">
              <a:rPr lang="en-US" smtClean="0"/>
              <a:t>‹#›</a:t>
            </a:fld>
            <a:endParaRPr lang="en-US" dirty="0"/>
          </a:p>
        </p:txBody>
      </p:sp>
    </p:spTree>
    <p:extLst>
      <p:ext uri="{BB962C8B-B14F-4D97-AF65-F5344CB8AC3E}">
        <p14:creationId xmlns:p14="http://schemas.microsoft.com/office/powerpoint/2010/main" val="2988812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0BC4BE-0D73-E240-8B38-104FAC465A91}" type="datetimeFigureOut">
              <a:rPr lang="en-US" smtClean="0"/>
              <a:t>5/8/24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8C15C5-0688-5345-99FC-721E08AD15D5}" type="slidenum">
              <a:rPr lang="en-US" smtClean="0"/>
              <a:t>‹#›</a:t>
            </a:fld>
            <a:endParaRPr lang="en-US" dirty="0"/>
          </a:p>
        </p:txBody>
      </p:sp>
    </p:spTree>
    <p:extLst>
      <p:ext uri="{BB962C8B-B14F-4D97-AF65-F5344CB8AC3E}">
        <p14:creationId xmlns:p14="http://schemas.microsoft.com/office/powerpoint/2010/main" val="427685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1</a:t>
            </a:fld>
            <a:endParaRPr lang="en-US" dirty="0"/>
          </a:p>
        </p:txBody>
      </p:sp>
    </p:spTree>
    <p:extLst>
      <p:ext uri="{BB962C8B-B14F-4D97-AF65-F5344CB8AC3E}">
        <p14:creationId xmlns:p14="http://schemas.microsoft.com/office/powerpoint/2010/main" val="3121035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13</a:t>
            </a:fld>
            <a:endParaRPr lang="en-US" dirty="0"/>
          </a:p>
        </p:txBody>
      </p:sp>
    </p:spTree>
    <p:extLst>
      <p:ext uri="{BB962C8B-B14F-4D97-AF65-F5344CB8AC3E}">
        <p14:creationId xmlns:p14="http://schemas.microsoft.com/office/powerpoint/2010/main" val="668961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14</a:t>
            </a:fld>
            <a:endParaRPr lang="en-US" dirty="0"/>
          </a:p>
        </p:txBody>
      </p:sp>
    </p:spTree>
    <p:extLst>
      <p:ext uri="{BB962C8B-B14F-4D97-AF65-F5344CB8AC3E}">
        <p14:creationId xmlns:p14="http://schemas.microsoft.com/office/powerpoint/2010/main" val="1297207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15</a:t>
            </a:fld>
            <a:endParaRPr lang="en-US" dirty="0"/>
          </a:p>
        </p:txBody>
      </p:sp>
    </p:spTree>
    <p:extLst>
      <p:ext uri="{BB962C8B-B14F-4D97-AF65-F5344CB8AC3E}">
        <p14:creationId xmlns:p14="http://schemas.microsoft.com/office/powerpoint/2010/main" val="3784546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16</a:t>
            </a:fld>
            <a:endParaRPr lang="en-US" dirty="0"/>
          </a:p>
        </p:txBody>
      </p:sp>
    </p:spTree>
    <p:extLst>
      <p:ext uri="{BB962C8B-B14F-4D97-AF65-F5344CB8AC3E}">
        <p14:creationId xmlns:p14="http://schemas.microsoft.com/office/powerpoint/2010/main" val="620627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17</a:t>
            </a:fld>
            <a:endParaRPr lang="en-US" dirty="0"/>
          </a:p>
        </p:txBody>
      </p:sp>
    </p:spTree>
    <p:extLst>
      <p:ext uri="{BB962C8B-B14F-4D97-AF65-F5344CB8AC3E}">
        <p14:creationId xmlns:p14="http://schemas.microsoft.com/office/powerpoint/2010/main" val="2777307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374EA5-85B5-B246-AC8D-54FD508C11EB}" type="datetime1">
              <a:rPr lang="en-US" smtClean="0"/>
              <a:t>5/10/24</a:t>
            </a:fld>
            <a:endParaRPr lang="en-US" dirty="0"/>
          </a:p>
        </p:txBody>
      </p:sp>
      <p:sp>
        <p:nvSpPr>
          <p:cNvPr id="5" name="Footer Placeholder 4"/>
          <p:cNvSpPr>
            <a:spLocks noGrp="1"/>
          </p:cNvSpPr>
          <p:nvPr>
            <p:ph type="ftr" sz="quarter" idx="11"/>
          </p:nvPr>
        </p:nvSpPr>
        <p:spPr/>
        <p:txBody>
          <a:bodyPr/>
          <a:lstStyle/>
          <a:p>
            <a:r>
              <a:rPr lang="en-US"/>
              <a:t>DATA 621 Spring 2024</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880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7F8BA5-B652-9F40-9C04-2796762602A7}" type="datetime1">
              <a:rPr lang="en-US" smtClean="0"/>
              <a:t>5/10/24</a:t>
            </a:fld>
            <a:endParaRPr lang="en-US" dirty="0"/>
          </a:p>
        </p:txBody>
      </p:sp>
      <p:sp>
        <p:nvSpPr>
          <p:cNvPr id="6" name="Footer Placeholder 5"/>
          <p:cNvSpPr>
            <a:spLocks noGrp="1"/>
          </p:cNvSpPr>
          <p:nvPr>
            <p:ph type="ftr" sz="quarter" idx="11"/>
          </p:nvPr>
        </p:nvSpPr>
        <p:spPr/>
        <p:txBody>
          <a:bodyPr/>
          <a:lstStyle/>
          <a:p>
            <a:r>
              <a:rPr lang="en-US"/>
              <a:t>DATA 621 Spring 2024</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002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897269-9809-2648-980A-0EEE9A184340}" type="datetime1">
              <a:rPr lang="en-US" smtClean="0"/>
              <a:t>5/10/24</a:t>
            </a:fld>
            <a:endParaRPr lang="en-US" dirty="0"/>
          </a:p>
        </p:txBody>
      </p:sp>
      <p:sp>
        <p:nvSpPr>
          <p:cNvPr id="5" name="Footer Placeholder 4"/>
          <p:cNvSpPr>
            <a:spLocks noGrp="1"/>
          </p:cNvSpPr>
          <p:nvPr>
            <p:ph type="ftr" sz="quarter" idx="11"/>
          </p:nvPr>
        </p:nvSpPr>
        <p:spPr/>
        <p:txBody>
          <a:bodyPr/>
          <a:lstStyle/>
          <a:p>
            <a:r>
              <a:rPr lang="en-US"/>
              <a:t>DATA 621 Spring 2024</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4520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DA2AB8-6124-DF47-92E5-4467BB4FE382}" type="datetime1">
              <a:rPr lang="en-US" smtClean="0"/>
              <a:t>5/10/24</a:t>
            </a:fld>
            <a:endParaRPr lang="en-US" dirty="0"/>
          </a:p>
        </p:txBody>
      </p:sp>
      <p:sp>
        <p:nvSpPr>
          <p:cNvPr id="5" name="Footer Placeholder 4"/>
          <p:cNvSpPr>
            <a:spLocks noGrp="1"/>
          </p:cNvSpPr>
          <p:nvPr>
            <p:ph type="ftr" sz="quarter" idx="11"/>
          </p:nvPr>
        </p:nvSpPr>
        <p:spPr/>
        <p:txBody>
          <a:bodyPr/>
          <a:lstStyle/>
          <a:p>
            <a:r>
              <a:rPr lang="en-US"/>
              <a:t>DATA 621 Spring 2024</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4007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B1D569-0B0D-1645-97E5-04DD13572C4F}" type="datetime1">
              <a:rPr lang="en-US" smtClean="0"/>
              <a:t>5/10/24</a:t>
            </a:fld>
            <a:endParaRPr lang="en-US" dirty="0"/>
          </a:p>
        </p:txBody>
      </p:sp>
      <p:sp>
        <p:nvSpPr>
          <p:cNvPr id="5" name="Footer Placeholder 4"/>
          <p:cNvSpPr>
            <a:spLocks noGrp="1"/>
          </p:cNvSpPr>
          <p:nvPr>
            <p:ph type="ftr" sz="quarter" idx="11"/>
          </p:nvPr>
        </p:nvSpPr>
        <p:spPr/>
        <p:txBody>
          <a:bodyPr/>
          <a:lstStyle/>
          <a:p>
            <a:r>
              <a:rPr lang="en-US"/>
              <a:t>DATA 621 Spring 2024</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8416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DBD60B-0527-864E-A580-303E327EC9E3}" type="datetime1">
              <a:rPr lang="en-US" smtClean="0"/>
              <a:t>5/10/24</a:t>
            </a:fld>
            <a:endParaRPr lang="en-US" dirty="0"/>
          </a:p>
        </p:txBody>
      </p:sp>
      <p:sp>
        <p:nvSpPr>
          <p:cNvPr id="5" name="Footer Placeholder 4"/>
          <p:cNvSpPr>
            <a:spLocks noGrp="1"/>
          </p:cNvSpPr>
          <p:nvPr>
            <p:ph type="ftr" sz="quarter" idx="11"/>
          </p:nvPr>
        </p:nvSpPr>
        <p:spPr/>
        <p:txBody>
          <a:bodyPr/>
          <a:lstStyle/>
          <a:p>
            <a:r>
              <a:rPr lang="en-US"/>
              <a:t>DATA 621 Spring 2024</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5835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13680C-16B1-5347-A75A-0363FF14F60E}" type="datetime1">
              <a:rPr lang="en-US" smtClean="0"/>
              <a:t>5/10/24</a:t>
            </a:fld>
            <a:endParaRPr lang="en-US" dirty="0"/>
          </a:p>
        </p:txBody>
      </p:sp>
      <p:sp>
        <p:nvSpPr>
          <p:cNvPr id="5" name="Footer Placeholder 4"/>
          <p:cNvSpPr>
            <a:spLocks noGrp="1"/>
          </p:cNvSpPr>
          <p:nvPr>
            <p:ph type="ftr" sz="quarter" idx="11"/>
          </p:nvPr>
        </p:nvSpPr>
        <p:spPr/>
        <p:txBody>
          <a:bodyPr/>
          <a:lstStyle/>
          <a:p>
            <a:r>
              <a:rPr lang="en-US"/>
              <a:t>DATA 621 Spring 2024</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1363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2EC4FC-B083-C54D-A9F3-9AE8D788EE9E}" type="datetime1">
              <a:rPr lang="en-US" smtClean="0"/>
              <a:t>5/10/24</a:t>
            </a:fld>
            <a:endParaRPr lang="en-US" dirty="0"/>
          </a:p>
        </p:txBody>
      </p:sp>
      <p:sp>
        <p:nvSpPr>
          <p:cNvPr id="5" name="Footer Placeholder 4"/>
          <p:cNvSpPr>
            <a:spLocks noGrp="1"/>
          </p:cNvSpPr>
          <p:nvPr>
            <p:ph type="ftr" sz="quarter" idx="11"/>
          </p:nvPr>
        </p:nvSpPr>
        <p:spPr/>
        <p:txBody>
          <a:bodyPr/>
          <a:lstStyle/>
          <a:p>
            <a:r>
              <a:rPr lang="en-US"/>
              <a:t>DATA 621 Spring 2024</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8175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7A737-35E7-F04E-952C-E7B697DBB760}" type="datetime1">
              <a:rPr lang="en-US" smtClean="0"/>
              <a:t>5/10/24</a:t>
            </a:fld>
            <a:endParaRPr lang="en-US" dirty="0"/>
          </a:p>
        </p:txBody>
      </p:sp>
      <p:sp>
        <p:nvSpPr>
          <p:cNvPr id="5" name="Footer Placeholder 4"/>
          <p:cNvSpPr>
            <a:spLocks noGrp="1"/>
          </p:cNvSpPr>
          <p:nvPr>
            <p:ph type="ftr" sz="quarter" idx="11"/>
          </p:nvPr>
        </p:nvSpPr>
        <p:spPr/>
        <p:txBody>
          <a:bodyPr/>
          <a:lstStyle/>
          <a:p>
            <a:r>
              <a:rPr lang="en-US"/>
              <a:t>DATA 621 Spring 2024</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567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5DCE5B-03A9-BB40-A647-673156B23A54}" type="datetime1">
              <a:rPr lang="en-US" smtClean="0"/>
              <a:t>5/10/24</a:t>
            </a:fld>
            <a:endParaRPr lang="en-US" dirty="0"/>
          </a:p>
        </p:txBody>
      </p:sp>
      <p:sp>
        <p:nvSpPr>
          <p:cNvPr id="5" name="Footer Placeholder 4"/>
          <p:cNvSpPr>
            <a:spLocks noGrp="1"/>
          </p:cNvSpPr>
          <p:nvPr>
            <p:ph type="ftr" sz="quarter" idx="11"/>
          </p:nvPr>
        </p:nvSpPr>
        <p:spPr/>
        <p:txBody>
          <a:bodyPr/>
          <a:lstStyle/>
          <a:p>
            <a:r>
              <a:rPr lang="en-US"/>
              <a:t>DATA 621 Spring 2024</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565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26932E-7AB2-564B-A61F-55D8918D1C84}" type="datetime1">
              <a:rPr lang="en-US" smtClean="0"/>
              <a:t>5/10/24</a:t>
            </a:fld>
            <a:endParaRPr lang="en-US" dirty="0"/>
          </a:p>
        </p:txBody>
      </p:sp>
      <p:sp>
        <p:nvSpPr>
          <p:cNvPr id="5" name="Footer Placeholder 4"/>
          <p:cNvSpPr>
            <a:spLocks noGrp="1"/>
          </p:cNvSpPr>
          <p:nvPr>
            <p:ph type="ftr" sz="quarter" idx="11"/>
          </p:nvPr>
        </p:nvSpPr>
        <p:spPr/>
        <p:txBody>
          <a:bodyPr/>
          <a:lstStyle/>
          <a:p>
            <a:r>
              <a:rPr lang="en-US"/>
              <a:t>DATA 621 Spring 2024</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87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03E05E-4C12-674B-9158-4115B8279A50}" type="datetime1">
              <a:rPr lang="en-US" smtClean="0"/>
              <a:t>5/10/24</a:t>
            </a:fld>
            <a:endParaRPr lang="en-US" dirty="0"/>
          </a:p>
        </p:txBody>
      </p:sp>
      <p:sp>
        <p:nvSpPr>
          <p:cNvPr id="6" name="Footer Placeholder 5"/>
          <p:cNvSpPr>
            <a:spLocks noGrp="1"/>
          </p:cNvSpPr>
          <p:nvPr>
            <p:ph type="ftr" sz="quarter" idx="11"/>
          </p:nvPr>
        </p:nvSpPr>
        <p:spPr/>
        <p:txBody>
          <a:bodyPr/>
          <a:lstStyle/>
          <a:p>
            <a:r>
              <a:rPr lang="en-US"/>
              <a:t>DATA 621 Spring 2024</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3965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5C0C4E-EB65-8F4C-8436-5A5C219BE270}" type="datetime1">
              <a:rPr lang="en-US" smtClean="0"/>
              <a:t>5/10/24</a:t>
            </a:fld>
            <a:endParaRPr lang="en-US" dirty="0"/>
          </a:p>
        </p:txBody>
      </p:sp>
      <p:sp>
        <p:nvSpPr>
          <p:cNvPr id="8" name="Footer Placeholder 7"/>
          <p:cNvSpPr>
            <a:spLocks noGrp="1"/>
          </p:cNvSpPr>
          <p:nvPr>
            <p:ph type="ftr" sz="quarter" idx="11"/>
          </p:nvPr>
        </p:nvSpPr>
        <p:spPr/>
        <p:txBody>
          <a:bodyPr/>
          <a:lstStyle/>
          <a:p>
            <a:r>
              <a:rPr lang="en-US"/>
              <a:t>DATA 621 Spring 2024</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9688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568466-E01D-7948-8E45-E6E8EB2EDF12}" type="datetime1">
              <a:rPr lang="en-US" smtClean="0"/>
              <a:t>5/10/24</a:t>
            </a:fld>
            <a:endParaRPr lang="en-US" dirty="0"/>
          </a:p>
        </p:txBody>
      </p:sp>
      <p:sp>
        <p:nvSpPr>
          <p:cNvPr id="4" name="Footer Placeholder 3"/>
          <p:cNvSpPr>
            <a:spLocks noGrp="1"/>
          </p:cNvSpPr>
          <p:nvPr>
            <p:ph type="ftr" sz="quarter" idx="11"/>
          </p:nvPr>
        </p:nvSpPr>
        <p:spPr/>
        <p:txBody>
          <a:bodyPr/>
          <a:lstStyle/>
          <a:p>
            <a:r>
              <a:rPr lang="en-US"/>
              <a:t>DATA 621 Spring 2024</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663892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2B1784-E4D9-A94A-963D-A812339289EF}" type="datetime1">
              <a:rPr lang="en-US" smtClean="0"/>
              <a:t>5/10/24</a:t>
            </a:fld>
            <a:endParaRPr lang="en-US" dirty="0"/>
          </a:p>
        </p:txBody>
      </p:sp>
      <p:sp>
        <p:nvSpPr>
          <p:cNvPr id="3" name="Footer Placeholder 2"/>
          <p:cNvSpPr>
            <a:spLocks noGrp="1"/>
          </p:cNvSpPr>
          <p:nvPr>
            <p:ph type="ftr" sz="quarter" idx="11"/>
          </p:nvPr>
        </p:nvSpPr>
        <p:spPr/>
        <p:txBody>
          <a:bodyPr/>
          <a:lstStyle/>
          <a:p>
            <a:r>
              <a:rPr lang="en-US"/>
              <a:t>DATA 621 Spring 2024</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197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500A1A-653D-C94C-A7B0-0B18E407BA7D}" type="datetime1">
              <a:rPr lang="en-US" smtClean="0"/>
              <a:t>5/10/24</a:t>
            </a:fld>
            <a:endParaRPr lang="en-US" dirty="0"/>
          </a:p>
        </p:txBody>
      </p:sp>
      <p:sp>
        <p:nvSpPr>
          <p:cNvPr id="6" name="Footer Placeholder 5"/>
          <p:cNvSpPr>
            <a:spLocks noGrp="1"/>
          </p:cNvSpPr>
          <p:nvPr>
            <p:ph type="ftr" sz="quarter" idx="11"/>
          </p:nvPr>
        </p:nvSpPr>
        <p:spPr/>
        <p:txBody>
          <a:bodyPr/>
          <a:lstStyle/>
          <a:p>
            <a:r>
              <a:rPr lang="en-US"/>
              <a:t>DATA 621 Spring 2024</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1870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54B411A-A82A-D046-81EA-373A4D8DA4BC}" type="datetime1">
              <a:rPr lang="en-US" smtClean="0"/>
              <a:t>5/10/24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r>
              <a:rPr lang="en-US"/>
              <a:t>DATA 621 Spring 2024</a:t>
            </a:r>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938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64B60AA-CED4-674C-A4CF-2036D263DA02}" type="datetime1">
              <a:rPr lang="en-US" smtClean="0"/>
              <a:t>5/10/24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DATA 621 Spring 2024</a:t>
            </a:r>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9767075"/>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hf hdr="0" ftr="0" dt="0"/>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26.jpeg"/><Relationship Id="rId3" Type="http://schemas.openxmlformats.org/officeDocument/2006/relationships/image" Target="../media/image1.jpeg"/><Relationship Id="rId7" Type="http://schemas.openxmlformats.org/officeDocument/2006/relationships/image" Target="../media/image19.jpeg"/><Relationship Id="rId12"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diagramColors" Target="../diagrams/colors1.xml"/><Relationship Id="rId5" Type="http://schemas.openxmlformats.org/officeDocument/2006/relationships/image" Target="../media/image17.jpeg"/><Relationship Id="rId10" Type="http://schemas.openxmlformats.org/officeDocument/2006/relationships/diagramQuickStyle" Target="../diagrams/quickStyle1.xml"/><Relationship Id="rId4" Type="http://schemas.openxmlformats.org/officeDocument/2006/relationships/image" Target="../media/image16.jpeg"/><Relationship Id="rId9" Type="http://schemas.openxmlformats.org/officeDocument/2006/relationships/diagramLayout" Target="../diagrams/layout1.xml"/><Relationship Id="rId14" Type="http://schemas.openxmlformats.org/officeDocument/2006/relationships/image" Target="file:////Users/lwinnandarshwe/Library/Group%20Containers/UBF8T346G9.ms/WebArchiveCopyPasteTempFiles/com.microsoft.Word/images%3fq=tbnANd9GcTZ4jv5po0IXAq5oiMnf-mu_70krksJbhiHhw&amp;usqp=CAU"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files.eric.ed.gov/fulltext/ED563073.pdf" TargetMode="External"/><Relationship Id="rId2" Type="http://schemas.openxmlformats.org/officeDocument/2006/relationships/hyperlink" Target="https://data.cityofnewyork.us/Education/2020-2021-School-Quality-Reports-High-School/26je-vkp6/about_dat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nces.ed.gov/programs/coe/indicator/coj/status-dropout-rat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ata.cccnewyork.org/data/bar/1371/student-economic-need-index#1371/a/1/1622/127"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students looking into microscope">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361124" y="0"/>
            <a:ext cx="11251756" cy="6857990"/>
          </a:xfrm>
        </p:spPr>
        <p:txBody>
          <a:bodyPr anchor="ctr">
            <a:noAutofit/>
          </a:bodyPr>
          <a:lstStyle/>
          <a:p>
            <a:r>
              <a:rPr lang="en-US" b="1" dirty="0"/>
              <a:t>NYC School Quality Prediction Analysis </a:t>
            </a:r>
            <a:br>
              <a:rPr lang="en-US" b="1" dirty="0"/>
            </a:br>
            <a:br>
              <a:rPr lang="en-US" b="1" dirty="0"/>
            </a:br>
            <a:br>
              <a:rPr lang="en-US" b="1" dirty="0"/>
            </a:br>
            <a:r>
              <a:rPr lang="en-US" sz="3200" b="1" dirty="0"/>
              <a:t>data 621 </a:t>
            </a:r>
            <a:r>
              <a:rPr lang="en-US" sz="3200" dirty="0">
                <a:solidFill>
                  <a:schemeClr val="tx1"/>
                </a:solidFill>
              </a:rPr>
              <a:t>Final project presentation</a:t>
            </a:r>
            <a:br>
              <a:rPr lang="en-US" sz="3200" dirty="0">
                <a:solidFill>
                  <a:schemeClr val="tx1"/>
                </a:solidFill>
              </a:rPr>
            </a:br>
            <a:r>
              <a:rPr lang="en-US" sz="3200" dirty="0">
                <a:solidFill>
                  <a:schemeClr val="tx1"/>
                </a:solidFill>
              </a:rPr>
              <a:t>spring 2024 </a:t>
            </a:r>
            <a:endParaRPr lang="en-US" sz="3200" b="1" dirty="0"/>
          </a:p>
        </p:txBody>
      </p:sp>
      <p:sp>
        <p:nvSpPr>
          <p:cNvPr id="3" name="TextBox 2">
            <a:extLst>
              <a:ext uri="{FF2B5EF4-FFF2-40B4-BE49-F238E27FC236}">
                <a16:creationId xmlns:a16="http://schemas.microsoft.com/office/drawing/2014/main" id="{E46AE1A5-78F8-81BC-51AA-1FB29095A043}"/>
              </a:ext>
            </a:extLst>
          </p:cNvPr>
          <p:cNvSpPr txBox="1"/>
          <p:nvPr/>
        </p:nvSpPr>
        <p:spPr>
          <a:xfrm>
            <a:off x="4953956" y="6147168"/>
            <a:ext cx="7450667" cy="369332"/>
          </a:xfrm>
          <a:prstGeom prst="rect">
            <a:avLst/>
          </a:prstGeom>
          <a:noFill/>
        </p:spPr>
        <p:txBody>
          <a:bodyPr wrap="square" rtlCol="0">
            <a:spAutoFit/>
          </a:bodyPr>
          <a:lstStyle/>
          <a:p>
            <a:pPr marL="0" marR="0" algn="ctr">
              <a:spcBef>
                <a:spcPts val="0"/>
              </a:spcBef>
              <a:spcAft>
                <a:spcPts val="1000"/>
              </a:spcAft>
            </a:pPr>
            <a:r>
              <a:rPr lang="en-US" sz="1800" dirty="0">
                <a:effectLst/>
                <a:latin typeface="Cambria" panose="02040503050406030204" pitchFamily="18" charset="0"/>
                <a:ea typeface="Cambria" panose="02040503050406030204" pitchFamily="18" charset="0"/>
                <a:cs typeface="Myanmar Text" panose="020B0502040204020203" pitchFamily="34" charset="0"/>
              </a:rPr>
              <a:t>Presented by </a:t>
            </a:r>
            <a:r>
              <a:rPr lang="en-US" sz="1800" dirty="0" err="1">
                <a:effectLst/>
                <a:latin typeface="Cambria" panose="02040503050406030204" pitchFamily="18" charset="0"/>
                <a:ea typeface="Cambria" panose="02040503050406030204" pitchFamily="18" charset="0"/>
                <a:cs typeface="Myanmar Text" panose="020B0502040204020203" pitchFamily="34" charset="0"/>
              </a:rPr>
              <a:t>Waheeb</a:t>
            </a:r>
            <a:r>
              <a:rPr lang="en-US" sz="1800" dirty="0">
                <a:effectLst/>
                <a:latin typeface="Cambria" panose="02040503050406030204" pitchFamily="18" charset="0"/>
                <a:ea typeface="Cambria" panose="02040503050406030204" pitchFamily="18" charset="0"/>
                <a:cs typeface="Myanmar Text" panose="020B0502040204020203" pitchFamily="34" charset="0"/>
              </a:rPr>
              <a:t> </a:t>
            </a:r>
            <a:r>
              <a:rPr lang="en-US" sz="1800" dirty="0" err="1">
                <a:effectLst/>
                <a:latin typeface="Cambria" panose="02040503050406030204" pitchFamily="18" charset="0"/>
                <a:ea typeface="Cambria" panose="02040503050406030204" pitchFamily="18" charset="0"/>
                <a:cs typeface="Myanmar Text" panose="020B0502040204020203" pitchFamily="34" charset="0"/>
              </a:rPr>
              <a:t>Algabri</a:t>
            </a:r>
            <a:r>
              <a:rPr lang="en-US" sz="1800" dirty="0">
                <a:effectLst/>
                <a:latin typeface="Cambria" panose="02040503050406030204" pitchFamily="18" charset="0"/>
                <a:ea typeface="Cambria" panose="02040503050406030204" pitchFamily="18" charset="0"/>
                <a:cs typeface="Myanmar Text" panose="020B0502040204020203" pitchFamily="34" charset="0"/>
              </a:rPr>
              <a:t>, Joe Garcia, Lwin </a:t>
            </a:r>
            <a:r>
              <a:rPr lang="en-US" sz="1800" dirty="0" err="1">
                <a:effectLst/>
                <a:latin typeface="Cambria" panose="02040503050406030204" pitchFamily="18" charset="0"/>
                <a:ea typeface="Cambria" panose="02040503050406030204" pitchFamily="18" charset="0"/>
                <a:cs typeface="Myanmar Text" panose="020B0502040204020203" pitchFamily="34" charset="0"/>
              </a:rPr>
              <a:t>Shwe</a:t>
            </a:r>
            <a:r>
              <a:rPr lang="en-US" sz="1800" dirty="0">
                <a:effectLst/>
                <a:latin typeface="Cambria" panose="02040503050406030204" pitchFamily="18" charset="0"/>
                <a:ea typeface="Cambria" panose="02040503050406030204" pitchFamily="18" charset="0"/>
                <a:cs typeface="Myanmar Text" panose="020B0502040204020203" pitchFamily="34" charset="0"/>
              </a:rPr>
              <a:t>, Mikhail </a:t>
            </a:r>
            <a:r>
              <a:rPr lang="en-US" sz="1800" dirty="0" err="1">
                <a:effectLst/>
                <a:latin typeface="Cambria" panose="02040503050406030204" pitchFamily="18" charset="0"/>
                <a:ea typeface="Cambria" panose="02040503050406030204" pitchFamily="18" charset="0"/>
                <a:cs typeface="Myanmar Text" panose="020B0502040204020203" pitchFamily="34" charset="0"/>
              </a:rPr>
              <a:t>Broomes</a:t>
            </a:r>
            <a:endParaRPr lang="en-US" sz="1800" dirty="0">
              <a:effectLst/>
              <a:latin typeface="Cambria" panose="02040503050406030204" pitchFamily="18" charset="0"/>
              <a:ea typeface="Cambria" panose="02040503050406030204" pitchFamily="18" charset="0"/>
              <a:cs typeface="Myanmar Text" panose="020B0502040204020203" pitchFamily="34" charset="0"/>
            </a:endParaRPr>
          </a:p>
        </p:txBody>
      </p:sp>
      <p:sp>
        <p:nvSpPr>
          <p:cNvPr id="5" name="Slide Number Placeholder 4">
            <a:extLst>
              <a:ext uri="{FF2B5EF4-FFF2-40B4-BE49-F238E27FC236}">
                <a16:creationId xmlns:a16="http://schemas.microsoft.com/office/drawing/2014/main" id="{D97117F1-46F6-1930-E0A5-CAEF6A3EDB18}"/>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814101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8429C-DDAC-D16D-2D62-1D746721231B}"/>
              </a:ext>
            </a:extLst>
          </p:cNvPr>
          <p:cNvSpPr>
            <a:spLocks noGrp="1"/>
          </p:cNvSpPr>
          <p:nvPr>
            <p:ph type="title"/>
          </p:nvPr>
        </p:nvSpPr>
        <p:spPr>
          <a:xfrm>
            <a:off x="-109727" y="-204175"/>
            <a:ext cx="12301727" cy="1255776"/>
          </a:xfrm>
        </p:spPr>
        <p:txBody>
          <a:bodyPr>
            <a:noAutofit/>
          </a:bodyPr>
          <a:lstStyle/>
          <a:p>
            <a:pPr algn="ctr"/>
            <a:r>
              <a:rPr lang="en-US" sz="4000" b="1" dirty="0">
                <a:effectLst/>
                <a:ea typeface="Cambria" panose="02040503050406030204" pitchFamily="18" charset="0"/>
                <a:cs typeface="Myanmar Text" panose="020B0502040204020203" pitchFamily="34" charset="0"/>
              </a:rPr>
              <a:t>Response variable</a:t>
            </a:r>
            <a:endParaRPr lang="en-US" sz="4000" b="1" dirty="0"/>
          </a:p>
        </p:txBody>
      </p:sp>
      <p:sp>
        <p:nvSpPr>
          <p:cNvPr id="8" name="Rectangle 2">
            <a:extLst>
              <a:ext uri="{FF2B5EF4-FFF2-40B4-BE49-F238E27FC236}">
                <a16:creationId xmlns:a16="http://schemas.microsoft.com/office/drawing/2014/main" id="{473A9DE8-8776-CC6B-BE1B-F78FC08EF33B}"/>
              </a:ext>
            </a:extLst>
          </p:cNvPr>
          <p:cNvSpPr>
            <a:spLocks noChangeArrowheads="1"/>
          </p:cNvSpPr>
          <p:nvPr/>
        </p:nvSpPr>
        <p:spPr bwMode="auto">
          <a:xfrm>
            <a:off x="0" y="1552284"/>
            <a:ext cx="6217919" cy="4070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indent="-285750">
              <a:spcBef>
                <a:spcPts val="900"/>
              </a:spcBef>
              <a:spcAft>
                <a:spcPts val="900"/>
              </a:spcAft>
              <a:buFont typeface="Arial" panose="020B0604020202020204" pitchFamily="34" charset="0"/>
              <a:buChar char="•"/>
            </a:pPr>
            <a:r>
              <a:rPr lang="en-US" sz="1800" dirty="0">
                <a:effectLst/>
                <a:latin typeface="+mn-lt"/>
                <a:ea typeface="Aptos" panose="020B0004020202020204" pitchFamily="34" charset="0"/>
                <a:cs typeface="Myanmar Text" panose="020B0502040204020203" pitchFamily="34" charset="0"/>
              </a:rPr>
              <a:t>A response variable, </a:t>
            </a:r>
            <a:r>
              <a:rPr lang="en-US" dirty="0">
                <a:solidFill>
                  <a:srgbClr val="000000"/>
                </a:solidFill>
                <a:highlight>
                  <a:srgbClr val="F8F8F8"/>
                </a:highlight>
                <a:latin typeface="+mn-lt"/>
                <a:cs typeface="Myanmar Text" panose="020B0502040204020203" pitchFamily="34" charset="0"/>
              </a:rPr>
              <a:t>college persistence </a:t>
            </a:r>
            <a:r>
              <a:rPr lang="en-US" sz="1800" dirty="0">
                <a:effectLst/>
                <a:latin typeface="+mn-lt"/>
                <a:ea typeface="Aptos" panose="020B0004020202020204" pitchFamily="34" charset="0"/>
                <a:cs typeface="Myanmar Text" panose="020B0502040204020203" pitchFamily="34" charset="0"/>
              </a:rPr>
              <a:t>tends to decrease, as the rates of students in </a:t>
            </a:r>
            <a:r>
              <a:rPr lang="en-US" dirty="0">
                <a:solidFill>
                  <a:srgbClr val="000000"/>
                </a:solidFill>
                <a:highlight>
                  <a:srgbClr val="F8F8F8"/>
                </a:highlight>
                <a:latin typeface="+mn-lt"/>
                <a:cs typeface="Myanmar Text" panose="020B0502040204020203" pitchFamily="34" charset="0"/>
              </a:rPr>
              <a:t>temporary housing</a:t>
            </a:r>
            <a:r>
              <a:rPr lang="en-US" sz="1800" dirty="0">
                <a:effectLst/>
                <a:latin typeface="+mn-lt"/>
                <a:ea typeface="Aptos" panose="020B0004020202020204" pitchFamily="34" charset="0"/>
                <a:cs typeface="Myanmar Text" panose="020B0502040204020203" pitchFamily="34" charset="0"/>
              </a:rPr>
              <a:t> increases. </a:t>
            </a:r>
          </a:p>
          <a:p>
            <a:pPr marL="285750" marR="0" indent="-285750">
              <a:spcBef>
                <a:spcPts val="900"/>
              </a:spcBef>
              <a:spcAft>
                <a:spcPts val="900"/>
              </a:spcAft>
              <a:buFont typeface="Arial" panose="020B0604020202020204" pitchFamily="34" charset="0"/>
              <a:buChar char="•"/>
            </a:pPr>
            <a:r>
              <a:rPr lang="en-US" sz="1800" dirty="0">
                <a:effectLst/>
                <a:latin typeface="+mn-lt"/>
                <a:ea typeface="Aptos" panose="020B0004020202020204" pitchFamily="34" charset="0"/>
                <a:cs typeface="Myanmar Text" panose="020B0502040204020203" pitchFamily="34" charset="0"/>
              </a:rPr>
              <a:t>A non-linear relationship between the response variable and the </a:t>
            </a:r>
            <a:r>
              <a:rPr lang="en-US" dirty="0">
                <a:solidFill>
                  <a:srgbClr val="000000"/>
                </a:solidFill>
                <a:highlight>
                  <a:srgbClr val="F8F8F8"/>
                </a:highlight>
                <a:latin typeface="+mn-lt"/>
                <a:cs typeface="Myanmar Text" panose="020B0502040204020203" pitchFamily="34" charset="0"/>
              </a:rPr>
              <a:t>economic need index</a:t>
            </a:r>
          </a:p>
          <a:p>
            <a:pPr marL="285750" marR="0" indent="-285750">
              <a:spcBef>
                <a:spcPts val="900"/>
              </a:spcBef>
              <a:spcAft>
                <a:spcPts val="900"/>
              </a:spcAft>
              <a:buFont typeface="Arial" panose="020B0604020202020204" pitchFamily="34" charset="0"/>
              <a:buChar char="•"/>
            </a:pPr>
            <a:r>
              <a:rPr lang="en-US" sz="1800" dirty="0">
                <a:effectLst/>
                <a:latin typeface="+mn-lt"/>
                <a:ea typeface="Aptos" panose="020B0004020202020204" pitchFamily="34" charset="0"/>
                <a:cs typeface="Myanmar Text" panose="020B0502040204020203" pitchFamily="34" charset="0"/>
              </a:rPr>
              <a:t>Schools with lower </a:t>
            </a:r>
            <a:r>
              <a:rPr lang="en-US" dirty="0">
                <a:solidFill>
                  <a:srgbClr val="000000"/>
                </a:solidFill>
                <a:highlight>
                  <a:srgbClr val="F8F8F8"/>
                </a:highlight>
                <a:latin typeface="+mn-lt"/>
                <a:cs typeface="Myanmar Text" panose="020B0502040204020203" pitchFamily="34" charset="0"/>
              </a:rPr>
              <a:t>enrollment levels </a:t>
            </a:r>
            <a:r>
              <a:rPr lang="en-US" sz="1800" dirty="0">
                <a:effectLst/>
                <a:latin typeface="+mn-lt"/>
                <a:ea typeface="Aptos" panose="020B0004020202020204" pitchFamily="34" charset="0"/>
                <a:cs typeface="Myanmar Text" panose="020B0502040204020203" pitchFamily="34" charset="0"/>
              </a:rPr>
              <a:t>have a wider range of college persistence rates than schools with higher enrollment levels.</a:t>
            </a:r>
          </a:p>
          <a:p>
            <a:pPr marL="285750" marR="0" indent="-285750">
              <a:spcBef>
                <a:spcPts val="900"/>
              </a:spcBef>
              <a:spcAft>
                <a:spcPts val="900"/>
              </a:spcAft>
              <a:buFont typeface="Arial" panose="020B0604020202020204" pitchFamily="34" charset="0"/>
              <a:buChar char="•"/>
            </a:pPr>
            <a:r>
              <a:rPr lang="en-US" sz="1800" dirty="0">
                <a:effectLst/>
                <a:latin typeface="+mn-lt"/>
                <a:ea typeface="Aptos" panose="020B0004020202020204" pitchFamily="34" charset="0"/>
                <a:cs typeface="Myanmar Text" panose="020B0502040204020203" pitchFamily="34" charset="0"/>
              </a:rPr>
              <a:t>Schools where </a:t>
            </a:r>
            <a:r>
              <a:rPr lang="en-US" dirty="0">
                <a:solidFill>
                  <a:srgbClr val="000000"/>
                </a:solidFill>
                <a:highlight>
                  <a:srgbClr val="F8F8F8"/>
                </a:highlight>
                <a:latin typeface="+mn-lt"/>
                <a:cs typeface="Myanmar Text" panose="020B0502040204020203" pitchFamily="34" charset="0"/>
              </a:rPr>
              <a:t>chronic absenteeism</a:t>
            </a:r>
            <a:r>
              <a:rPr lang="en-US" sz="1800" dirty="0">
                <a:effectLst/>
                <a:latin typeface="+mn-lt"/>
                <a:ea typeface="Aptos" panose="020B0004020202020204" pitchFamily="34" charset="0"/>
                <a:cs typeface="Myanmar Text" panose="020B0502040204020203" pitchFamily="34" charset="0"/>
              </a:rPr>
              <a:t> is greater than or equal to 50 percent achieves college persistence levels above 80 percent.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p:txBody>
      </p:sp>
      <p:pic>
        <p:nvPicPr>
          <p:cNvPr id="3" name="Picture">
            <a:extLst>
              <a:ext uri="{FF2B5EF4-FFF2-40B4-BE49-F238E27FC236}">
                <a16:creationId xmlns:a16="http://schemas.microsoft.com/office/drawing/2014/main" id="{8AB27B37-A9C5-EEC2-ADD1-36C283DA4E2E}"/>
              </a:ext>
            </a:extLst>
          </p:cNvPr>
          <p:cNvPicPr/>
          <p:nvPr/>
        </p:nvPicPr>
        <p:blipFill>
          <a:blip r:embed="rId2"/>
          <a:stretch>
            <a:fillRect/>
          </a:stretch>
        </p:blipFill>
        <p:spPr bwMode="auto">
          <a:xfrm>
            <a:off x="6306312" y="1353814"/>
            <a:ext cx="5678424" cy="4467284"/>
          </a:xfrm>
          <a:prstGeom prst="rect">
            <a:avLst/>
          </a:prstGeom>
          <a:noFill/>
          <a:ln w="9525">
            <a:noFill/>
            <a:headEnd/>
            <a:tailEnd/>
          </a:ln>
        </p:spPr>
      </p:pic>
      <p:sp>
        <p:nvSpPr>
          <p:cNvPr id="6" name="Slide Number Placeholder 5">
            <a:extLst>
              <a:ext uri="{FF2B5EF4-FFF2-40B4-BE49-F238E27FC236}">
                <a16:creationId xmlns:a16="http://schemas.microsoft.com/office/drawing/2014/main" id="{37F32B14-7FE9-DCC6-B34F-251DAB4F5A1B}"/>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4051036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8429C-DDAC-D16D-2D62-1D746721231B}"/>
              </a:ext>
            </a:extLst>
          </p:cNvPr>
          <p:cNvSpPr>
            <a:spLocks noGrp="1"/>
          </p:cNvSpPr>
          <p:nvPr>
            <p:ph type="title"/>
          </p:nvPr>
        </p:nvSpPr>
        <p:spPr>
          <a:xfrm>
            <a:off x="1011936" y="74185"/>
            <a:ext cx="10497313" cy="913861"/>
          </a:xfrm>
        </p:spPr>
        <p:txBody>
          <a:bodyPr>
            <a:noAutofit/>
          </a:bodyPr>
          <a:lstStyle/>
          <a:p>
            <a:pPr algn="ctr"/>
            <a:br>
              <a:rPr lang="en-US" sz="4000" b="1" cap="all" dirty="0">
                <a:ln w="3175" cmpd="sng">
                  <a:noFill/>
                </a:ln>
                <a:latin typeface="+mj-lt"/>
                <a:cs typeface="Myanmar Text" panose="020B0502040204020203" pitchFamily="34" charset="0"/>
              </a:rPr>
            </a:br>
            <a:r>
              <a:rPr lang="en-US" sz="4000" b="1" cap="all" dirty="0">
                <a:ln w="3175" cmpd="sng">
                  <a:noFill/>
                </a:ln>
                <a:latin typeface="+mj-lt"/>
                <a:cs typeface="Myanmar Text" panose="020B0502040204020203" pitchFamily="34" charset="0"/>
              </a:rPr>
              <a:t>Base Rating Model </a:t>
            </a:r>
            <a:br>
              <a:rPr lang="en-US" sz="4000" b="1" cap="all" dirty="0">
                <a:ln w="3175" cmpd="sng">
                  <a:noFill/>
                </a:ln>
                <a:latin typeface="+mj-lt"/>
                <a:cs typeface="Myanmar Text" panose="020B0502040204020203" pitchFamily="34" charset="0"/>
              </a:rPr>
            </a:br>
            <a:endParaRPr lang="en-US" sz="4000" b="1" dirty="0"/>
          </a:p>
        </p:txBody>
      </p:sp>
      <p:sp>
        <p:nvSpPr>
          <p:cNvPr id="10" name="TextBox 9">
            <a:extLst>
              <a:ext uri="{FF2B5EF4-FFF2-40B4-BE49-F238E27FC236}">
                <a16:creationId xmlns:a16="http://schemas.microsoft.com/office/drawing/2014/main" id="{62112137-CA49-7128-D2A9-D071F382F9E1}"/>
              </a:ext>
            </a:extLst>
          </p:cNvPr>
          <p:cNvSpPr txBox="1"/>
          <p:nvPr/>
        </p:nvSpPr>
        <p:spPr>
          <a:xfrm>
            <a:off x="0" y="997950"/>
            <a:ext cx="9579125" cy="4524315"/>
          </a:xfrm>
          <a:prstGeom prst="rect">
            <a:avLst/>
          </a:prstGeom>
          <a:noFill/>
        </p:spPr>
        <p:txBody>
          <a:bodyPr wrap="square">
            <a:spAutoFit/>
          </a:bodyPr>
          <a:lstStyle/>
          <a:p>
            <a:pPr marL="0" marR="0" latinLnBrk="1">
              <a:spcBef>
                <a:spcPts val="0"/>
              </a:spcBef>
              <a:spcAft>
                <a:spcPts val="1000"/>
              </a:spcAft>
            </a:pPr>
            <a: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Call:</a:t>
            </a:r>
            <a:b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br>
            <a: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 </a:t>
            </a:r>
            <a:r>
              <a:rPr lang="en-US" sz="1800" kern="100" dirty="0" err="1">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lm</a:t>
            </a:r>
            <a: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(formula = </a:t>
            </a:r>
            <a:r>
              <a:rPr lang="en-US" sz="1800" kern="100" dirty="0" err="1">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college_rate</a:t>
            </a:r>
            <a: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 ~ </a:t>
            </a:r>
            <a:r>
              <a:rPr lang="en-US" sz="1800" kern="100" dirty="0" err="1">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survey_pp_RI</a:t>
            </a:r>
            <a: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 + </a:t>
            </a:r>
            <a:r>
              <a:rPr lang="en-US" sz="1800" kern="100" dirty="0" err="1">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survey_pp_SE</a:t>
            </a:r>
            <a: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 + </a:t>
            </a:r>
            <a:r>
              <a:rPr lang="en-US" sz="1800" kern="100" dirty="0" err="1">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survey_pp_ES</a:t>
            </a:r>
            <a: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 </a:t>
            </a:r>
            <a:b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br>
            <a: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     data = train)</a:t>
            </a:r>
            <a:b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br>
            <a: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 Residuals:</a:t>
            </a:r>
            <a:b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br>
            <a: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      Min       1Q   Median       3Q      Max </a:t>
            </a:r>
            <a:b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br>
            <a: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 -0.53159 -0.11178  0.00553  0.11225  0.46053 </a:t>
            </a:r>
            <a:b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br>
            <a: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 Coefficients:</a:t>
            </a:r>
            <a:b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br>
            <a: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              Estimate Std. Error t value </a:t>
            </a:r>
            <a:r>
              <a:rPr lang="en-US" sz="1800" kern="100" dirty="0" err="1">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Pr</a:t>
            </a:r>
            <a: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(&gt;|t|)    </a:t>
            </a:r>
            <a:b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br>
            <a: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 (Intercept)    0.5234     0.1369   3.824 0.000153 ***</a:t>
            </a:r>
            <a:b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br>
            <a: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 </a:t>
            </a:r>
            <a:r>
              <a:rPr lang="en-US" sz="1800" kern="100" dirty="0" err="1">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survey_pp_RI</a:t>
            </a:r>
            <a: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   2.1816     0.1951  11.182  &lt; 2e-16 ***</a:t>
            </a:r>
            <a:b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br>
            <a: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 </a:t>
            </a:r>
            <a:r>
              <a:rPr lang="en-US" sz="1800" kern="100" dirty="0" err="1">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survey_pp_SE</a:t>
            </a:r>
            <a: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  -1.5291     0.2379  -6.426 3.86e-10 ***</a:t>
            </a:r>
            <a:b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br>
            <a: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 </a:t>
            </a:r>
            <a:r>
              <a:rPr lang="en-US" sz="1800" kern="100" dirty="0" err="1">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survey_pp_ES</a:t>
            </a:r>
            <a: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  -0.4134     0.1232  -3.355 0.000873 ***</a:t>
            </a:r>
            <a:b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br>
            <a: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 </a:t>
            </a:r>
            <a:r>
              <a:rPr lang="en-US" sz="1800" kern="100" dirty="0" err="1">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Signif</a:t>
            </a:r>
            <a: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 codes:  0 '***' 0.001 '**' 0.01 '*' 0.05 '.' 0.1 ' ' 1</a:t>
            </a:r>
            <a:b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br>
            <a: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 Residual standard error: 0.1579 on 386 degrees of freedom</a:t>
            </a:r>
            <a:b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br>
            <a: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 Multiple R-squared:  0.2459, Adjusted R-squared:  0.2401 </a:t>
            </a:r>
            <a:b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br>
            <a:r>
              <a:rPr lang="en-US" sz="1800" kern="100" dirty="0">
                <a:solidFill>
                  <a:srgbClr val="000000"/>
                </a:solidFill>
                <a:effectLst/>
                <a:highlight>
                  <a:srgbClr val="F8F8F8"/>
                </a:highlight>
                <a:latin typeface="Consolas" panose="020B0609020204030204" pitchFamily="49" charset="0"/>
                <a:ea typeface="Aptos" panose="020B0004020202020204" pitchFamily="34" charset="0"/>
                <a:cs typeface="Myanmar Text" panose="020B0502040204020203" pitchFamily="34" charset="0"/>
              </a:rPr>
              <a:t>## F-statistic: 41.97 on 3 and 386 DF,  p-value: &lt; 2.2e-16</a:t>
            </a:r>
            <a:endParaRPr lang="en-US" sz="1800" kern="100" dirty="0">
              <a:effectLst/>
              <a:highlight>
                <a:srgbClr val="F8F8F8"/>
              </a:highlight>
              <a:latin typeface="Consolas" panose="020B0609020204030204" pitchFamily="49" charset="0"/>
              <a:ea typeface="Aptos" panose="020B0004020202020204" pitchFamily="34" charset="0"/>
              <a:cs typeface="Myanmar Text" panose="020B0502040204020203" pitchFamily="34" charset="0"/>
            </a:endParaRPr>
          </a:p>
        </p:txBody>
      </p:sp>
      <p:graphicFrame>
        <p:nvGraphicFramePr>
          <p:cNvPr id="12" name="Table 11">
            <a:extLst>
              <a:ext uri="{FF2B5EF4-FFF2-40B4-BE49-F238E27FC236}">
                <a16:creationId xmlns:a16="http://schemas.microsoft.com/office/drawing/2014/main" id="{CC6502FD-9E53-794E-FACC-7DC3E47D41C1}"/>
              </a:ext>
            </a:extLst>
          </p:cNvPr>
          <p:cNvGraphicFramePr>
            <a:graphicFrameLocks noGrp="1"/>
          </p:cNvGraphicFramePr>
          <p:nvPr>
            <p:extLst>
              <p:ext uri="{D42A27DB-BD31-4B8C-83A1-F6EECF244321}">
                <p14:modId xmlns:p14="http://schemas.microsoft.com/office/powerpoint/2010/main" val="2298805143"/>
              </p:ext>
            </p:extLst>
          </p:nvPr>
        </p:nvGraphicFramePr>
        <p:xfrm>
          <a:off x="8644417" y="5902327"/>
          <a:ext cx="3194304" cy="731520"/>
        </p:xfrm>
        <a:graphic>
          <a:graphicData uri="http://schemas.openxmlformats.org/drawingml/2006/table">
            <a:tbl>
              <a:tblPr firstRow="1" bandRow="1" bandCol="1">
                <a:tableStyleId>{5C22544A-7EE6-4342-B048-85BDC9FD1C3A}</a:tableStyleId>
              </a:tblPr>
              <a:tblGrid>
                <a:gridCol w="1597152">
                  <a:extLst>
                    <a:ext uri="{9D8B030D-6E8A-4147-A177-3AD203B41FA5}">
                      <a16:colId xmlns:a16="http://schemas.microsoft.com/office/drawing/2014/main" val="152908028"/>
                    </a:ext>
                  </a:extLst>
                </a:gridCol>
                <a:gridCol w="1597152">
                  <a:extLst>
                    <a:ext uri="{9D8B030D-6E8A-4147-A177-3AD203B41FA5}">
                      <a16:colId xmlns:a16="http://schemas.microsoft.com/office/drawing/2014/main" val="3235236223"/>
                    </a:ext>
                  </a:extLst>
                </a:gridCol>
              </a:tblGrid>
              <a:tr h="150876">
                <a:tc>
                  <a:txBody>
                    <a:bodyPr/>
                    <a:lstStyle/>
                    <a:p>
                      <a:pPr marL="0" marR="0">
                        <a:spcBef>
                          <a:spcPts val="180"/>
                        </a:spcBef>
                        <a:spcAft>
                          <a:spcPts val="180"/>
                        </a:spcAft>
                      </a:pPr>
                      <a:r>
                        <a:rPr lang="en-US" sz="1200" dirty="0">
                          <a:effectLst/>
                        </a:rPr>
                        <a:t> </a:t>
                      </a:r>
                      <a:endParaRPr lang="en-US" sz="1200" dirty="0">
                        <a:effectLst/>
                        <a:latin typeface="Aptos" panose="020B0004020202020204" pitchFamily="34" charset="0"/>
                        <a:ea typeface="Aptos" panose="020B0004020202020204" pitchFamily="34" charset="0"/>
                        <a:cs typeface="Myanmar Text" panose="020B0502040204020203" pitchFamily="34" charset="0"/>
                      </a:endParaRPr>
                    </a:p>
                  </a:txBody>
                  <a:tcPr marL="68580" marR="68580" marT="0" marB="0" anchor="b"/>
                </a:tc>
                <a:tc>
                  <a:txBody>
                    <a:bodyPr/>
                    <a:lstStyle/>
                    <a:p>
                      <a:pPr marL="0" marR="0">
                        <a:spcBef>
                          <a:spcPts val="180"/>
                        </a:spcBef>
                        <a:spcAft>
                          <a:spcPts val="180"/>
                        </a:spcAft>
                      </a:pPr>
                      <a:r>
                        <a:rPr lang="en-US" sz="1200" dirty="0">
                          <a:effectLst/>
                        </a:rPr>
                        <a:t>VIF Value</a:t>
                      </a:r>
                      <a:endParaRPr lang="en-US" sz="1200" dirty="0">
                        <a:effectLst/>
                        <a:latin typeface="Aptos" panose="020B0004020202020204" pitchFamily="34" charset="0"/>
                        <a:ea typeface="Aptos" panose="020B0004020202020204" pitchFamily="34" charset="0"/>
                        <a:cs typeface="Myanmar Text" panose="020B0502040204020203" pitchFamily="34" charset="0"/>
                      </a:endParaRPr>
                    </a:p>
                  </a:txBody>
                  <a:tcPr marL="68580" marR="68580" marT="0" marB="0" anchor="b"/>
                </a:tc>
                <a:extLst>
                  <a:ext uri="{0D108BD9-81ED-4DB2-BD59-A6C34878D82A}">
                    <a16:rowId xmlns:a16="http://schemas.microsoft.com/office/drawing/2014/main" val="995688434"/>
                  </a:ext>
                </a:extLst>
              </a:tr>
              <a:tr h="150876">
                <a:tc>
                  <a:txBody>
                    <a:bodyPr/>
                    <a:lstStyle/>
                    <a:p>
                      <a:pPr marL="0" marR="0">
                        <a:spcBef>
                          <a:spcPts val="180"/>
                        </a:spcBef>
                        <a:spcAft>
                          <a:spcPts val="180"/>
                        </a:spcAft>
                      </a:pPr>
                      <a:r>
                        <a:rPr lang="en-US" sz="1200">
                          <a:effectLst/>
                        </a:rPr>
                        <a:t>survey_pp_RI</a:t>
                      </a:r>
                      <a:endParaRPr lang="en-US" sz="1200">
                        <a:effectLst/>
                        <a:latin typeface="Aptos" panose="020B0004020202020204" pitchFamily="34" charset="0"/>
                        <a:ea typeface="Aptos" panose="020B0004020202020204" pitchFamily="34" charset="0"/>
                        <a:cs typeface="Myanmar Text" panose="020B0502040204020203" pitchFamily="34" charset="0"/>
                      </a:endParaRPr>
                    </a:p>
                  </a:txBody>
                  <a:tcPr marL="68580" marR="68580" marT="0" marB="0"/>
                </a:tc>
                <a:tc>
                  <a:txBody>
                    <a:bodyPr/>
                    <a:lstStyle/>
                    <a:p>
                      <a:pPr marL="0" marR="0">
                        <a:spcBef>
                          <a:spcPts val="180"/>
                        </a:spcBef>
                        <a:spcAft>
                          <a:spcPts val="180"/>
                        </a:spcAft>
                      </a:pPr>
                      <a:r>
                        <a:rPr lang="en-US" sz="1200" dirty="0">
                          <a:effectLst/>
                        </a:rPr>
                        <a:t>2.04</a:t>
                      </a:r>
                      <a:endParaRPr lang="en-US" sz="1200" dirty="0">
                        <a:effectLst/>
                        <a:latin typeface="Aptos" panose="020B0004020202020204" pitchFamily="34" charset="0"/>
                        <a:ea typeface="Aptos" panose="020B0004020202020204" pitchFamily="34" charset="0"/>
                        <a:cs typeface="Myanmar Text" panose="020B0502040204020203" pitchFamily="34" charset="0"/>
                      </a:endParaRPr>
                    </a:p>
                  </a:txBody>
                  <a:tcPr marL="68580" marR="68580" marT="0" marB="0"/>
                </a:tc>
                <a:extLst>
                  <a:ext uri="{0D108BD9-81ED-4DB2-BD59-A6C34878D82A}">
                    <a16:rowId xmlns:a16="http://schemas.microsoft.com/office/drawing/2014/main" val="4101090019"/>
                  </a:ext>
                </a:extLst>
              </a:tr>
              <a:tr h="150876">
                <a:tc>
                  <a:txBody>
                    <a:bodyPr/>
                    <a:lstStyle/>
                    <a:p>
                      <a:pPr marL="0" marR="0">
                        <a:spcBef>
                          <a:spcPts val="180"/>
                        </a:spcBef>
                        <a:spcAft>
                          <a:spcPts val="180"/>
                        </a:spcAft>
                      </a:pPr>
                      <a:r>
                        <a:rPr lang="en-US" sz="1200" dirty="0" err="1">
                          <a:effectLst/>
                        </a:rPr>
                        <a:t>survey_pp_SE</a:t>
                      </a:r>
                      <a:endParaRPr lang="en-US" sz="1200" dirty="0">
                        <a:effectLst/>
                        <a:latin typeface="Aptos" panose="020B0004020202020204" pitchFamily="34" charset="0"/>
                        <a:ea typeface="Aptos" panose="020B0004020202020204" pitchFamily="34" charset="0"/>
                        <a:cs typeface="Myanmar Text" panose="020B0502040204020203" pitchFamily="34" charset="0"/>
                      </a:endParaRPr>
                    </a:p>
                  </a:txBody>
                  <a:tcPr marL="68580" marR="68580" marT="0" marB="0"/>
                </a:tc>
                <a:tc>
                  <a:txBody>
                    <a:bodyPr/>
                    <a:lstStyle/>
                    <a:p>
                      <a:pPr marL="0" marR="0">
                        <a:spcBef>
                          <a:spcPts val="180"/>
                        </a:spcBef>
                        <a:spcAft>
                          <a:spcPts val="180"/>
                        </a:spcAft>
                      </a:pPr>
                      <a:r>
                        <a:rPr lang="en-US" sz="1200" dirty="0">
                          <a:effectLst/>
                        </a:rPr>
                        <a:t>2.12</a:t>
                      </a:r>
                      <a:endParaRPr lang="en-US" sz="1200" dirty="0">
                        <a:effectLst/>
                        <a:latin typeface="Aptos" panose="020B0004020202020204" pitchFamily="34" charset="0"/>
                        <a:ea typeface="Aptos" panose="020B0004020202020204" pitchFamily="34" charset="0"/>
                        <a:cs typeface="Myanmar Text" panose="020B0502040204020203" pitchFamily="34" charset="0"/>
                      </a:endParaRPr>
                    </a:p>
                  </a:txBody>
                  <a:tcPr marL="68580" marR="68580" marT="0" marB="0"/>
                </a:tc>
                <a:extLst>
                  <a:ext uri="{0D108BD9-81ED-4DB2-BD59-A6C34878D82A}">
                    <a16:rowId xmlns:a16="http://schemas.microsoft.com/office/drawing/2014/main" val="1483033327"/>
                  </a:ext>
                </a:extLst>
              </a:tr>
              <a:tr h="150876">
                <a:tc>
                  <a:txBody>
                    <a:bodyPr/>
                    <a:lstStyle/>
                    <a:p>
                      <a:pPr marL="0" marR="0">
                        <a:spcBef>
                          <a:spcPts val="180"/>
                        </a:spcBef>
                        <a:spcAft>
                          <a:spcPts val="180"/>
                        </a:spcAft>
                      </a:pPr>
                      <a:r>
                        <a:rPr lang="en-US" sz="1200">
                          <a:effectLst/>
                        </a:rPr>
                        <a:t>survey_pp_ES</a:t>
                      </a:r>
                      <a:endParaRPr lang="en-US" sz="1200">
                        <a:effectLst/>
                        <a:latin typeface="Aptos" panose="020B0004020202020204" pitchFamily="34" charset="0"/>
                        <a:ea typeface="Aptos" panose="020B0004020202020204" pitchFamily="34" charset="0"/>
                        <a:cs typeface="Myanmar Text" panose="020B0502040204020203" pitchFamily="34" charset="0"/>
                      </a:endParaRPr>
                    </a:p>
                  </a:txBody>
                  <a:tcPr marL="68580" marR="68580" marT="0" marB="0"/>
                </a:tc>
                <a:tc>
                  <a:txBody>
                    <a:bodyPr/>
                    <a:lstStyle/>
                    <a:p>
                      <a:pPr marL="0" marR="0">
                        <a:spcBef>
                          <a:spcPts val="180"/>
                        </a:spcBef>
                        <a:spcAft>
                          <a:spcPts val="180"/>
                        </a:spcAft>
                      </a:pPr>
                      <a:r>
                        <a:rPr lang="en-US" sz="1200" dirty="0">
                          <a:effectLst/>
                        </a:rPr>
                        <a:t>1.59</a:t>
                      </a:r>
                      <a:endParaRPr lang="en-US" sz="1200" dirty="0">
                        <a:effectLst/>
                        <a:latin typeface="Aptos" panose="020B0004020202020204" pitchFamily="34" charset="0"/>
                        <a:ea typeface="Aptos" panose="020B0004020202020204" pitchFamily="34" charset="0"/>
                        <a:cs typeface="Myanmar Text" panose="020B0502040204020203" pitchFamily="34" charset="0"/>
                      </a:endParaRPr>
                    </a:p>
                  </a:txBody>
                  <a:tcPr marL="68580" marR="68580" marT="0" marB="0"/>
                </a:tc>
                <a:extLst>
                  <a:ext uri="{0D108BD9-81ED-4DB2-BD59-A6C34878D82A}">
                    <a16:rowId xmlns:a16="http://schemas.microsoft.com/office/drawing/2014/main" val="4225361501"/>
                  </a:ext>
                </a:extLst>
              </a:tr>
            </a:tbl>
          </a:graphicData>
        </a:graphic>
      </p:graphicFrame>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E6E5E52-4E46-1DBA-F6F7-E90AA3C9D6BA}"/>
                  </a:ext>
                </a:extLst>
              </p:cNvPr>
              <p:cNvSpPr txBox="1"/>
              <p:nvPr/>
            </p:nvSpPr>
            <p:spPr>
              <a:xfrm>
                <a:off x="263443" y="5468195"/>
                <a:ext cx="7125898" cy="1258934"/>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r>
                      <a:rPr lang="en-US" b="0" i="1" smtClean="0">
                        <a:solidFill>
                          <a:schemeClr val="tx1"/>
                        </a:solidFill>
                      </a:rPr>
                      <m:t>𝑇h𝑒</m:t>
                    </m:r>
                    <m:r>
                      <a:rPr lang="en-US" b="0" i="1" smtClean="0">
                        <a:solidFill>
                          <a:schemeClr val="tx1"/>
                        </a:solidFill>
                      </a:rPr>
                      <m:t> </m:t>
                    </m:r>
                    <m:r>
                      <a:rPr lang="en-US" b="0" i="1" smtClean="0">
                        <a:solidFill>
                          <a:schemeClr val="tx1"/>
                        </a:solidFill>
                      </a:rPr>
                      <m:t>𝑎𝑑𝑗𝑢𝑠𝑡𝑒𝑑</m:t>
                    </m:r>
                    <m:r>
                      <a:rPr lang="en-US" b="0" i="1" smtClean="0">
                        <a:solidFill>
                          <a:schemeClr val="tx1"/>
                        </a:solidFill>
                      </a:rPr>
                      <m:t> </m:t>
                    </m:r>
                    <m:r>
                      <a:rPr lang="en-US" b="0" i="1" smtClean="0">
                        <a:solidFill>
                          <a:schemeClr val="tx1"/>
                        </a:solidFill>
                      </a:rPr>
                      <m:t>𝑅</m:t>
                    </m:r>
                    <m:r>
                      <a:rPr lang="en-US" b="0" i="1" smtClean="0">
                        <a:solidFill>
                          <a:schemeClr val="tx1"/>
                        </a:solidFill>
                      </a:rPr>
                      <m:t>−</m:t>
                    </m:r>
                    <m:r>
                      <a:rPr lang="en-US" b="0" i="1" smtClean="0">
                        <a:solidFill>
                          <a:schemeClr val="tx1"/>
                        </a:solidFill>
                      </a:rPr>
                      <m:t>𝑠𝑞𝑢𝑎𝑟𝑒𝑑</m:t>
                    </m:r>
                    <m:r>
                      <a:rPr lang="en-US" b="0" i="1" smtClean="0">
                        <a:solidFill>
                          <a:schemeClr val="tx1"/>
                        </a:solidFill>
                      </a:rPr>
                      <m:t> </m:t>
                    </m:r>
                    <m:r>
                      <a:rPr lang="en-US" b="0" i="1" smtClean="0">
                        <a:solidFill>
                          <a:schemeClr val="tx1"/>
                        </a:solidFill>
                      </a:rPr>
                      <m:t>𝑖𝑠</m:t>
                    </m:r>
                    <m:r>
                      <a:rPr lang="en-US" b="0" i="1" smtClean="0">
                        <a:solidFill>
                          <a:schemeClr val="tx1"/>
                        </a:solidFill>
                      </a:rPr>
                      <m:t> </m:t>
                    </m:r>
                    <m:sSubSup>
                      <m:sSubSupPr>
                        <m:ctrlPr>
                          <a:rPr lang="en-US" i="1" smtClean="0">
                            <a:solidFill>
                              <a:srgbClr val="836967"/>
                            </a:solidFill>
                          </a:rPr>
                        </m:ctrlPr>
                      </m:sSubSupPr>
                      <m:e>
                        <m:r>
                          <a:rPr lang="en-US" i="1"/>
                          <m:t>𝑅</m:t>
                        </m:r>
                      </m:e>
                      <m:sub>
                        <m:r>
                          <a:rPr lang="en-US" i="1"/>
                          <m:t>𝑎𝑑𝑗</m:t>
                        </m:r>
                      </m:sub>
                      <m:sup>
                        <m:r>
                          <a:rPr lang="en-US" i="0"/>
                          <m:t>2</m:t>
                        </m:r>
                      </m:sup>
                    </m:sSubSup>
                    <m:r>
                      <a:rPr lang="en-US" i="0"/>
                      <m:t>=0.24</m:t>
                    </m:r>
                  </m:oMath>
                </a14:m>
                <a:endParaRPr lang="en-US" dirty="0"/>
              </a:p>
              <a:p>
                <a:pPr marL="285750" indent="-285750">
                  <a:buFont typeface="Arial" panose="020B0604020202020204" pitchFamily="34" charset="0"/>
                  <a:buChar char="•"/>
                </a:pPr>
                <a:r>
                  <a:rPr lang="en-US" dirty="0"/>
                  <a:t>None of the VIF values are greater than five</a:t>
                </a:r>
              </a:p>
              <a:p>
                <a:pPr marL="285750" indent="-285750">
                  <a:buFont typeface="Arial" panose="020B0604020202020204" pitchFamily="34" charset="0"/>
                  <a:buChar char="•"/>
                </a:pPr>
                <a:r>
                  <a:rPr lang="en-US" dirty="0"/>
                  <a:t>No multicollinearity issues to address for this model.</a:t>
                </a:r>
              </a:p>
              <a:p>
                <a:pPr marL="285750" indent="-285750">
                  <a:buFont typeface="Arial" panose="020B0604020202020204" pitchFamily="34" charset="0"/>
                  <a:buChar char="•"/>
                </a:pPr>
                <a:r>
                  <a:rPr lang="en-US" dirty="0"/>
                  <a:t>Residuals look relatively normal from Q-Q plot </a:t>
                </a:r>
              </a:p>
            </p:txBody>
          </p:sp>
        </mc:Choice>
        <mc:Fallback>
          <p:sp>
            <p:nvSpPr>
              <p:cNvPr id="14" name="TextBox 13">
                <a:extLst>
                  <a:ext uri="{FF2B5EF4-FFF2-40B4-BE49-F238E27FC236}">
                    <a16:creationId xmlns:a16="http://schemas.microsoft.com/office/drawing/2014/main" id="{FE6E5E52-4E46-1DBA-F6F7-E90AA3C9D6BA}"/>
                  </a:ext>
                </a:extLst>
              </p:cNvPr>
              <p:cNvSpPr txBox="1">
                <a:spLocks noRot="1" noChangeAspect="1" noMove="1" noResize="1" noEditPoints="1" noAdjustHandles="1" noChangeArrowheads="1" noChangeShapeType="1" noTextEdit="1"/>
              </p:cNvSpPr>
              <p:nvPr/>
            </p:nvSpPr>
            <p:spPr>
              <a:xfrm>
                <a:off x="263443" y="5468195"/>
                <a:ext cx="7125898" cy="1258934"/>
              </a:xfrm>
              <a:prstGeom prst="rect">
                <a:avLst/>
              </a:prstGeom>
              <a:blipFill>
                <a:blip r:embed="rId2"/>
                <a:stretch>
                  <a:fillRect l="-534" b="-700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80D85E5-BBD3-B5F7-4C12-F328DCDBAAB0}"/>
              </a:ext>
            </a:extLst>
          </p:cNvPr>
          <p:cNvSpPr txBox="1"/>
          <p:nvPr/>
        </p:nvSpPr>
        <p:spPr>
          <a:xfrm>
            <a:off x="8414707" y="5152701"/>
            <a:ext cx="3702909" cy="723275"/>
          </a:xfrm>
          <a:prstGeom prst="rect">
            <a:avLst/>
          </a:prstGeom>
          <a:noFill/>
        </p:spPr>
        <p:txBody>
          <a:bodyPr wrap="square">
            <a:spAutoFit/>
          </a:bodyPr>
          <a:lstStyle/>
          <a:p>
            <a:pPr marL="0" marR="0">
              <a:spcBef>
                <a:spcPts val="0"/>
              </a:spcBef>
              <a:spcAft>
                <a:spcPts val="600"/>
              </a:spcAft>
            </a:pPr>
            <a:r>
              <a:rPr lang="en-US" sz="1800" i="1" dirty="0">
                <a:effectLst/>
                <a:latin typeface="Aptos" panose="020B0004020202020204" pitchFamily="34" charset="0"/>
                <a:ea typeface="Aptos" panose="020B0004020202020204" pitchFamily="34" charset="0"/>
                <a:cs typeface="Myanmar Text" panose="020B0502040204020203" pitchFamily="34" charset="0"/>
              </a:rPr>
              <a:t>(#</a:t>
            </a:r>
            <a:r>
              <a:rPr lang="en-US" sz="1800" i="1" dirty="0" err="1">
                <a:effectLst/>
                <a:latin typeface="Aptos" panose="020B0004020202020204" pitchFamily="34" charset="0"/>
                <a:ea typeface="Aptos" panose="020B0004020202020204" pitchFamily="34" charset="0"/>
                <a:cs typeface="Myanmar Text" panose="020B0502040204020203" pitchFamily="34" charset="0"/>
              </a:rPr>
              <a:t>tab:base-rating-model-vif-check</a:t>
            </a:r>
            <a:r>
              <a:rPr lang="en-US" sz="1800" i="1" dirty="0">
                <a:effectLst/>
                <a:latin typeface="Aptos" panose="020B0004020202020204" pitchFamily="34" charset="0"/>
                <a:ea typeface="Aptos" panose="020B0004020202020204" pitchFamily="34" charset="0"/>
                <a:cs typeface="Myanmar Text" panose="020B0502040204020203" pitchFamily="34" charset="0"/>
              </a:rPr>
              <a:t>) </a:t>
            </a:r>
          </a:p>
          <a:p>
            <a:pPr marL="0" marR="0">
              <a:spcBef>
                <a:spcPts val="0"/>
              </a:spcBef>
              <a:spcAft>
                <a:spcPts val="600"/>
              </a:spcAft>
            </a:pPr>
            <a:r>
              <a:rPr lang="en-US" sz="1800" i="1" dirty="0">
                <a:effectLst/>
                <a:latin typeface="Aptos" panose="020B0004020202020204" pitchFamily="34" charset="0"/>
                <a:ea typeface="Aptos" panose="020B0004020202020204" pitchFamily="34" charset="0"/>
                <a:cs typeface="Myanmar Text" panose="020B0502040204020203" pitchFamily="34" charset="0"/>
              </a:rPr>
              <a:t>Variance Inflation Factors</a:t>
            </a:r>
          </a:p>
        </p:txBody>
      </p:sp>
      <p:pic>
        <p:nvPicPr>
          <p:cNvPr id="19" name="Picture" descr="A group of graphs showing different sizes of objects&#10;&#10;Description automatically generated with medium confidence">
            <a:extLst>
              <a:ext uri="{FF2B5EF4-FFF2-40B4-BE49-F238E27FC236}">
                <a16:creationId xmlns:a16="http://schemas.microsoft.com/office/drawing/2014/main" id="{1152FF23-9249-06F5-62F8-BAE13B44E0A1}"/>
              </a:ext>
            </a:extLst>
          </p:cNvPr>
          <p:cNvPicPr/>
          <p:nvPr/>
        </p:nvPicPr>
        <p:blipFill>
          <a:blip r:embed="rId3"/>
          <a:stretch>
            <a:fillRect/>
          </a:stretch>
        </p:blipFill>
        <p:spPr bwMode="auto">
          <a:xfrm>
            <a:off x="8365523" y="1938763"/>
            <a:ext cx="3752093" cy="3102798"/>
          </a:xfrm>
          <a:prstGeom prst="rect">
            <a:avLst/>
          </a:prstGeom>
          <a:noFill/>
          <a:ln w="9525">
            <a:noFill/>
            <a:headEnd/>
            <a:tailEnd/>
          </a:ln>
        </p:spPr>
      </p:pic>
      <p:sp>
        <p:nvSpPr>
          <p:cNvPr id="22" name="TextBox 21">
            <a:extLst>
              <a:ext uri="{FF2B5EF4-FFF2-40B4-BE49-F238E27FC236}">
                <a16:creationId xmlns:a16="http://schemas.microsoft.com/office/drawing/2014/main" id="{8D4DF2EA-F5A3-CCAB-E456-78F952A70F1F}"/>
              </a:ext>
            </a:extLst>
          </p:cNvPr>
          <p:cNvSpPr txBox="1"/>
          <p:nvPr/>
        </p:nvSpPr>
        <p:spPr>
          <a:xfrm>
            <a:off x="9938468" y="1569431"/>
            <a:ext cx="2179148" cy="369332"/>
          </a:xfrm>
          <a:prstGeom prst="rect">
            <a:avLst/>
          </a:prstGeom>
          <a:noFill/>
        </p:spPr>
        <p:txBody>
          <a:bodyPr wrap="square">
            <a:spAutoFit/>
          </a:bodyPr>
          <a:lstStyle/>
          <a:p>
            <a:r>
              <a:rPr lang="en-US" sz="1800" dirty="0">
                <a:effectLst/>
                <a:latin typeface="Cambria" panose="02040503050406030204" pitchFamily="18" charset="0"/>
                <a:ea typeface="Cambria" panose="02040503050406030204" pitchFamily="18" charset="0"/>
                <a:cs typeface="Myanmar Text" panose="020B0502040204020203" pitchFamily="34" charset="0"/>
              </a:rPr>
              <a:t>Diagnostic Plots</a:t>
            </a:r>
            <a:endParaRPr lang="en-US" dirty="0"/>
          </a:p>
        </p:txBody>
      </p:sp>
      <p:sp>
        <p:nvSpPr>
          <p:cNvPr id="24" name="Slide Number Placeholder 23">
            <a:extLst>
              <a:ext uri="{FF2B5EF4-FFF2-40B4-BE49-F238E27FC236}">
                <a16:creationId xmlns:a16="http://schemas.microsoft.com/office/drawing/2014/main" id="{CAFDB3B3-D6D1-4F9C-ABB0-4F444C647FE1}"/>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3530655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E6E5E52-4E46-1DBA-F6F7-E90AA3C9D6BA}"/>
                  </a:ext>
                </a:extLst>
              </p:cNvPr>
              <p:cNvSpPr txBox="1"/>
              <p:nvPr/>
            </p:nvSpPr>
            <p:spPr>
              <a:xfrm>
                <a:off x="0" y="5237406"/>
                <a:ext cx="7488187" cy="677237"/>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rPr>
                      <m:t>𝑇h𝑒</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𝑎𝑑𝑗𝑢𝑠𝑡𝑒𝑑</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𝑅</m:t>
                    </m:r>
                    <m:r>
                      <a:rPr lang="en-US" b="0" i="1" smtClean="0">
                        <a:solidFill>
                          <a:schemeClr val="tx1"/>
                        </a:solidFill>
                        <a:latin typeface="Cambria Math" panose="02040503050406030204" pitchFamily="18" charset="0"/>
                      </a:rPr>
                      <m:t>_</m:t>
                    </m:r>
                    <m:r>
                      <a:rPr lang="en-US" b="0" i="1" smtClean="0">
                        <a:solidFill>
                          <a:schemeClr val="tx1"/>
                        </a:solidFill>
                        <a:latin typeface="Cambria Math" panose="02040503050406030204" pitchFamily="18" charset="0"/>
                      </a:rPr>
                      <m:t>𝑠𝑞𝑢𝑎𝑟𝑒𝑑</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𝑖𝑠</m:t>
                    </m:r>
                    <m:r>
                      <a:rPr lang="en-US" b="0" i="1" smtClean="0">
                        <a:solidFill>
                          <a:schemeClr val="tx1"/>
                        </a:solidFill>
                        <a:latin typeface="Cambria Math" panose="02040503050406030204" pitchFamily="18" charset="0"/>
                      </a:rPr>
                      <m:t> </m:t>
                    </m:r>
                    <m:sSubSup>
                      <m:sSubSupPr>
                        <m:ctrlPr>
                          <a:rPr lang="en-US" i="1" smtClean="0">
                            <a:solidFill>
                              <a:srgbClr val="836967"/>
                            </a:solidFill>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𝑎𝑑𝑗</m:t>
                        </m:r>
                      </m:sub>
                      <m:sup>
                        <m:r>
                          <a:rPr lang="en-US" i="0">
                            <a:latin typeface="Cambria Math" panose="02040503050406030204" pitchFamily="18" charset="0"/>
                          </a:rPr>
                          <m:t>2</m:t>
                        </m:r>
                      </m:sup>
                    </m:sSubSup>
                    <m:r>
                      <a:rPr lang="en-US" i="0">
                        <a:latin typeface="Cambria Math" panose="02040503050406030204" pitchFamily="18" charset="0"/>
                      </a:rPr>
                      <m:t>=0.</m:t>
                    </m:r>
                    <m:r>
                      <a:rPr lang="en-US" b="0" i="0" smtClean="0">
                        <a:latin typeface="Cambria Math" panose="02040503050406030204" pitchFamily="18" charset="0"/>
                      </a:rPr>
                      <m:t>52</m:t>
                    </m:r>
                  </m:oMath>
                </a14:m>
                <a:endParaRPr lang="en-US" dirty="0"/>
              </a:p>
              <a:p>
                <a:pPr marL="285750" indent="-285750">
                  <a:buFont typeface="Arial" panose="020B0604020202020204" pitchFamily="34" charset="0"/>
                  <a:buChar char="•"/>
                </a:pPr>
                <a:r>
                  <a:rPr lang="en-US" sz="1700" dirty="0"/>
                  <a:t>Residuals look normally distributed and </a:t>
                </a:r>
                <a:r>
                  <a:rPr lang="en-US" sz="1700" dirty="0">
                    <a:effectLst/>
                    <a:ea typeface="Cambria" panose="02040503050406030204" pitchFamily="18" charset="0"/>
                    <a:cs typeface="Myanmar Text" panose="020B0502040204020203" pitchFamily="34" charset="0"/>
                  </a:rPr>
                  <a:t>heteroscedasticity</a:t>
                </a:r>
                <a:r>
                  <a:rPr lang="en-US" sz="1700" dirty="0">
                    <a:effectLst/>
                  </a:rPr>
                  <a:t> </a:t>
                </a:r>
              </a:p>
            </p:txBody>
          </p:sp>
        </mc:Choice>
        <mc:Fallback>
          <p:sp>
            <p:nvSpPr>
              <p:cNvPr id="14" name="TextBox 13">
                <a:extLst>
                  <a:ext uri="{FF2B5EF4-FFF2-40B4-BE49-F238E27FC236}">
                    <a16:creationId xmlns:a16="http://schemas.microsoft.com/office/drawing/2014/main" id="{FE6E5E52-4E46-1DBA-F6F7-E90AA3C9D6BA}"/>
                  </a:ext>
                </a:extLst>
              </p:cNvPr>
              <p:cNvSpPr txBox="1">
                <a:spLocks noRot="1" noChangeAspect="1" noMove="1" noResize="1" noEditPoints="1" noAdjustHandles="1" noChangeArrowheads="1" noChangeShapeType="1" noTextEdit="1"/>
              </p:cNvSpPr>
              <p:nvPr/>
            </p:nvSpPr>
            <p:spPr>
              <a:xfrm>
                <a:off x="0" y="5237406"/>
                <a:ext cx="7488187" cy="677237"/>
              </a:xfrm>
              <a:prstGeom prst="rect">
                <a:avLst/>
              </a:prstGeom>
              <a:blipFill>
                <a:blip r:embed="rId2"/>
                <a:stretch>
                  <a:fillRect l="-508" b="-1296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FE96612-E302-EEFF-4DF4-7F1D2385FFC2}"/>
              </a:ext>
            </a:extLst>
          </p:cNvPr>
          <p:cNvSpPr txBox="1"/>
          <p:nvPr/>
        </p:nvSpPr>
        <p:spPr>
          <a:xfrm>
            <a:off x="-74142" y="766303"/>
            <a:ext cx="8810368" cy="4524315"/>
          </a:xfrm>
          <a:prstGeom prst="rect">
            <a:avLst/>
          </a:prstGeom>
          <a:noFill/>
        </p:spPr>
        <p:txBody>
          <a:bodyPr wrap="square">
            <a:spAutoFit/>
          </a:bodyPr>
          <a:lstStyle/>
          <a:p>
            <a:pPr marL="0" marR="0" latinLnBrk="1">
              <a:spcBef>
                <a:spcPts val="0"/>
              </a:spcBef>
              <a:spcAft>
                <a:spcPts val="1000"/>
              </a:spcAft>
            </a:pP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Call:</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a:t>
            </a:r>
            <a:r>
              <a:rPr lang="en-US" sz="1800" dirty="0" err="1">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lm</a:t>
            </a: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(formula = </a:t>
            </a:r>
            <a:r>
              <a:rPr lang="en-US" sz="1800" dirty="0" err="1">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proxy_formula</a:t>
            </a: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data = train)</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Residuals:</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Min       1Q   Median       3Q      Max </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-0.45147 -0.08833  0.00416  0.08316  0.31536 </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Coefficients:</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Estimate Std. Error t value </a:t>
            </a:r>
            <a:r>
              <a:rPr lang="en-US" sz="1800" dirty="0" err="1">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Pr</a:t>
            </a: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(&gt;|t|)    </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(Intercept)                1.045e+00  3.776e-02  27.675  &lt; 2e-16 </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a:t>
            </a:r>
            <a:r>
              <a:rPr lang="en-US" sz="1800" dirty="0" err="1">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temp_housing_pct</a:t>
            </a: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-5.449e-01  1.193e-01  -4.565 6.72e-06</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a:t>
            </a:r>
            <a:r>
              <a:rPr lang="en-US" sz="1800" dirty="0" err="1">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economic_need</a:t>
            </a: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-4.528e-01  6.124e-02  -7.394 8.97e-13 </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a:t>
            </a:r>
            <a:r>
              <a:rPr lang="en-US" sz="1800" dirty="0" err="1">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val_chronic_absent_hs_all</a:t>
            </a: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-2.008e-01  3.805e-02  -5.279 2.18e-07 </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enrollment                 6.561e-06  9.261e-06   0.708    0.479    </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a:t>
            </a:r>
            <a:r>
              <a:rPr lang="en-US" sz="1800" dirty="0" err="1">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Signif</a:t>
            </a: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codes:  0 '***' 0.001 '**' 0.01 '*' 0.05 '.' 0.1 ' ' 1</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Residual standard error: 0.1261 on 385 degrees of freedom</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Multiple R-squared:  0.5198, Adjusted R-squared:  0.5149 </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F-statistic: 104.2 on 4 and 385 DF,  p-value: &lt; 2.2e-16</a:t>
            </a:r>
            <a:endParaRPr lang="en-US" sz="1800" dirty="0">
              <a:effectLst/>
              <a:highlight>
                <a:srgbClr val="F8F8F8"/>
              </a:highlight>
              <a:latin typeface="Consolas" panose="020B0609020204030204" pitchFamily="49" charset="0"/>
              <a:ea typeface="Cambria" panose="02040503050406030204" pitchFamily="18" charset="0"/>
              <a:cs typeface="Myanmar Text" panose="020B0502040204020203" pitchFamily="34" charset="0"/>
            </a:endParaRPr>
          </a:p>
        </p:txBody>
      </p:sp>
      <p:pic>
        <p:nvPicPr>
          <p:cNvPr id="8" name="Picture">
            <a:extLst>
              <a:ext uri="{FF2B5EF4-FFF2-40B4-BE49-F238E27FC236}">
                <a16:creationId xmlns:a16="http://schemas.microsoft.com/office/drawing/2014/main" id="{B3BC1126-40DE-BDDB-4CA2-EE1C101056BC}"/>
              </a:ext>
            </a:extLst>
          </p:cNvPr>
          <p:cNvPicPr/>
          <p:nvPr/>
        </p:nvPicPr>
        <p:blipFill>
          <a:blip r:embed="rId3"/>
          <a:stretch>
            <a:fillRect/>
          </a:stretch>
        </p:blipFill>
        <p:spPr bwMode="auto">
          <a:xfrm>
            <a:off x="8517219" y="1180753"/>
            <a:ext cx="3628526" cy="2866096"/>
          </a:xfrm>
          <a:prstGeom prst="rect">
            <a:avLst/>
          </a:prstGeom>
          <a:noFill/>
          <a:ln w="9525">
            <a:noFill/>
            <a:headEnd/>
            <a:tailEnd/>
          </a:ln>
        </p:spPr>
      </p:pic>
      <p:sp>
        <p:nvSpPr>
          <p:cNvPr id="17" name="Title 1">
            <a:extLst>
              <a:ext uri="{FF2B5EF4-FFF2-40B4-BE49-F238E27FC236}">
                <a16:creationId xmlns:a16="http://schemas.microsoft.com/office/drawing/2014/main" id="{83015281-4EA6-2766-4EAD-A6BAEB9F2AC6}"/>
              </a:ext>
            </a:extLst>
          </p:cNvPr>
          <p:cNvSpPr txBox="1">
            <a:spLocks/>
          </p:cNvSpPr>
          <p:nvPr/>
        </p:nvSpPr>
        <p:spPr>
          <a:xfrm>
            <a:off x="730615" y="-102407"/>
            <a:ext cx="10497313" cy="91386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sz="4000" b="1" dirty="0">
                <a:cs typeface="Myanmar Text" panose="020B0502040204020203" pitchFamily="34" charset="0"/>
              </a:rPr>
            </a:br>
            <a:r>
              <a:rPr lang="en-US" sz="4000" b="1" dirty="0">
                <a:effectLst/>
                <a:ea typeface="Cambria" panose="02040503050406030204" pitchFamily="18" charset="0"/>
                <a:cs typeface="Myanmar Text" panose="020B0502040204020203" pitchFamily="34" charset="0"/>
              </a:rPr>
              <a:t>proxy socioeconomic model</a:t>
            </a:r>
            <a:r>
              <a:rPr lang="en-US" sz="4000" b="1" dirty="0">
                <a:effectLst/>
              </a:rPr>
              <a:t> </a:t>
            </a:r>
            <a:br>
              <a:rPr lang="en-US" sz="4000" b="1" dirty="0">
                <a:cs typeface="Myanmar Text" panose="020B0502040204020203" pitchFamily="34" charset="0"/>
              </a:rPr>
            </a:br>
            <a:endParaRPr lang="en-US" sz="4000" b="1" dirty="0"/>
          </a:p>
        </p:txBody>
      </p:sp>
      <p:pic>
        <p:nvPicPr>
          <p:cNvPr id="23" name="Picture">
            <a:extLst>
              <a:ext uri="{FF2B5EF4-FFF2-40B4-BE49-F238E27FC236}">
                <a16:creationId xmlns:a16="http://schemas.microsoft.com/office/drawing/2014/main" id="{1AAC402C-6F5E-7A3E-339E-E1CDAE6D8866}"/>
              </a:ext>
            </a:extLst>
          </p:cNvPr>
          <p:cNvPicPr/>
          <p:nvPr/>
        </p:nvPicPr>
        <p:blipFill>
          <a:blip r:embed="rId4"/>
          <a:stretch>
            <a:fillRect/>
          </a:stretch>
        </p:blipFill>
        <p:spPr bwMode="auto">
          <a:xfrm>
            <a:off x="8480147" y="4082182"/>
            <a:ext cx="3674781" cy="2553216"/>
          </a:xfrm>
          <a:prstGeom prst="rect">
            <a:avLst/>
          </a:prstGeom>
          <a:noFill/>
          <a:ln w="9525">
            <a:noFill/>
            <a:headEnd/>
            <a:tailEnd/>
          </a:ln>
        </p:spPr>
      </p:pic>
      <p:sp>
        <p:nvSpPr>
          <p:cNvPr id="24" name="TextBox 23">
            <a:extLst>
              <a:ext uri="{FF2B5EF4-FFF2-40B4-BE49-F238E27FC236}">
                <a16:creationId xmlns:a16="http://schemas.microsoft.com/office/drawing/2014/main" id="{08EC8F1D-5176-9F2E-2B54-B6B0A25B4831}"/>
              </a:ext>
            </a:extLst>
          </p:cNvPr>
          <p:cNvSpPr txBox="1"/>
          <p:nvPr/>
        </p:nvSpPr>
        <p:spPr>
          <a:xfrm>
            <a:off x="0" y="5910400"/>
            <a:ext cx="4355024" cy="923330"/>
          </a:xfrm>
          <a:prstGeom prst="rect">
            <a:avLst/>
          </a:prstGeom>
          <a:noFill/>
        </p:spPr>
        <p:txBody>
          <a:bodyPr wrap="square">
            <a:spAutoFit/>
          </a:bodyPr>
          <a:lstStyle/>
          <a:p>
            <a:pPr marL="0" marR="0" latinLnBrk="1">
              <a:spcBef>
                <a:spcPts val="0"/>
              </a:spcBef>
              <a:spcAft>
                <a:spcPts val="1000"/>
              </a:spcAft>
            </a:pP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Shapiro-Wilk normality test</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data:  </a:t>
            </a:r>
            <a:r>
              <a:rPr lang="en-US" sz="1800" dirty="0" err="1">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proxy_model$residuals</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W = 0.99654, p-value = 0.5668</a:t>
            </a:r>
            <a:endParaRPr lang="en-US" sz="1800" dirty="0">
              <a:effectLst/>
              <a:highlight>
                <a:srgbClr val="F8F8F8"/>
              </a:highlight>
              <a:latin typeface="Consolas" panose="020B0609020204030204" pitchFamily="49" charset="0"/>
              <a:ea typeface="Cambria" panose="02040503050406030204" pitchFamily="18" charset="0"/>
              <a:cs typeface="Myanmar Text" panose="020B0502040204020203" pitchFamily="34" charset="0"/>
            </a:endParaRP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6C8ADFB2-1ABE-CF7D-EB8E-4B26CA0935B8}"/>
                  </a:ext>
                </a:extLst>
              </p:cNvPr>
              <p:cNvSpPr txBox="1"/>
              <p:nvPr/>
            </p:nvSpPr>
            <p:spPr>
              <a:xfrm>
                <a:off x="4355024" y="5910400"/>
                <a:ext cx="3963430" cy="923330"/>
              </a:xfrm>
              <a:prstGeom prst="rect">
                <a:avLst/>
              </a:prstGeom>
              <a:noFill/>
            </p:spPr>
            <p:txBody>
              <a:bodyPr wrap="square">
                <a:spAutoFit/>
              </a:bodyPr>
              <a:lstStyle/>
              <a:p>
                <a:pPr marL="342900" indent="-342900">
                  <a:spcBef>
                    <a:spcPts val="180"/>
                  </a:spcBef>
                  <a:spcAft>
                    <a:spcPts val="180"/>
                  </a:spcAft>
                  <a:buFont typeface="Arial" panose="020B0604020202020204" pitchFamily="34" charset="0"/>
                  <a:buChar char="•"/>
                </a:pPr>
                <a:r>
                  <a:rPr lang="en-US" dirty="0">
                    <a:latin typeface="Cambria Math" panose="02040503050406030204" pitchFamily="18" charset="0"/>
                    <a:cs typeface="Myanmar Text" panose="020B0502040204020203" pitchFamily="34" charset="0"/>
                  </a:rPr>
                  <a:t>A p-value of 0.5668, higher than our threshold, </a:t>
                </a:r>
                <a14:m>
                  <m:oMath xmlns:m="http://schemas.openxmlformats.org/officeDocument/2006/math">
                    <m:sSub>
                      <m:sSubPr>
                        <m:ctrlPr>
                          <a:rPr lang="en-US" sz="1800" i="1" smtClean="0">
                            <a:effectLst/>
                            <a:latin typeface="Cambria Math" panose="02040503050406030204" pitchFamily="18" charset="0"/>
                            <a:ea typeface="Cambria" panose="02040503050406030204" pitchFamily="18" charset="0"/>
                            <a:cs typeface="Myanmar Text" panose="020B0502040204020203" pitchFamily="34" charset="0"/>
                          </a:rPr>
                        </m:ctrlPr>
                      </m:sSubPr>
                      <m:e>
                        <m:r>
                          <m:rPr>
                            <m:sty m:val="p"/>
                          </m:rPr>
                          <a:rPr lang="en-US" sz="1800" i="0">
                            <a:effectLst/>
                            <a:latin typeface="Cambria Math" panose="02040503050406030204" pitchFamily="18" charset="0"/>
                            <a:ea typeface="Cambria" panose="02040503050406030204" pitchFamily="18" charset="0"/>
                            <a:cs typeface="Myanmar Text" panose="020B0502040204020203" pitchFamily="34" charset="0"/>
                          </a:rPr>
                          <m:t>H</m:t>
                        </m:r>
                      </m:e>
                      <m:sub>
                        <m:r>
                          <a:rPr lang="en-US" sz="1800" i="0">
                            <a:effectLst/>
                            <a:latin typeface="Cambria Math" panose="02040503050406030204" pitchFamily="18" charset="0"/>
                            <a:ea typeface="Cambria" panose="02040503050406030204" pitchFamily="18" charset="0"/>
                            <a:cs typeface="Myanmar Text" panose="020B0502040204020203" pitchFamily="34" charset="0"/>
                          </a:rPr>
                          <m:t>0</m:t>
                        </m:r>
                        <m:r>
                          <a:rPr lang="en-US" sz="1800" b="0" i="0" smtClean="0">
                            <a:effectLst/>
                            <a:latin typeface="Cambria Math" panose="02040503050406030204" pitchFamily="18" charset="0"/>
                            <a:ea typeface="Cambria" panose="02040503050406030204" pitchFamily="18" charset="0"/>
                            <a:cs typeface="Myanmar Text" panose="020B0502040204020203" pitchFamily="34" charset="0"/>
                          </a:rPr>
                          <m:t>  </m:t>
                        </m:r>
                      </m:sub>
                    </m:sSub>
                    <m:r>
                      <m:rPr>
                        <m:nor/>
                      </m:rPr>
                      <a:rPr lang="en-US" dirty="0">
                        <a:latin typeface="Cambria Math" panose="02040503050406030204" pitchFamily="18" charset="0"/>
                        <a:cs typeface="Myanmar Text" panose="020B0502040204020203" pitchFamily="34" charset="0"/>
                      </a:rPr>
                      <m:t>null</m:t>
                    </m:r>
                    <m:r>
                      <m:rPr>
                        <m:nor/>
                      </m:rPr>
                      <a:rPr lang="en-US" dirty="0">
                        <a:latin typeface="Cambria Math" panose="02040503050406030204" pitchFamily="18" charset="0"/>
                        <a:cs typeface="Myanmar Text" panose="020B0502040204020203" pitchFamily="34" charset="0"/>
                      </a:rPr>
                      <m:t> </m:t>
                    </m:r>
                    <m:r>
                      <m:rPr>
                        <m:nor/>
                      </m:rPr>
                      <a:rPr lang="en-US" dirty="0">
                        <a:latin typeface="Cambria Math" panose="02040503050406030204" pitchFamily="18" charset="0"/>
                        <a:cs typeface="Myanmar Text" panose="020B0502040204020203" pitchFamily="34" charset="0"/>
                      </a:rPr>
                      <m:t>hypothesis</m:t>
                    </m:r>
                    <m:r>
                      <m:rPr>
                        <m:nor/>
                      </m:rPr>
                      <a:rPr lang="en-US" b="0" i="0" dirty="0" smtClean="0">
                        <a:latin typeface="Cambria Math" panose="02040503050406030204" pitchFamily="18" charset="0"/>
                        <a:cs typeface="Myanmar Text" panose="020B0502040204020203" pitchFamily="34" charset="0"/>
                      </a:rPr>
                      <m:t> </m:t>
                    </m:r>
                    <m:r>
                      <m:rPr>
                        <m:nor/>
                      </m:rPr>
                      <a:rPr lang="en-US" b="0" i="0" dirty="0" smtClean="0">
                        <a:latin typeface="Cambria Math" panose="02040503050406030204" pitchFamily="18" charset="0"/>
                        <a:cs typeface="Myanmar Text" panose="020B0502040204020203" pitchFamily="34" charset="0"/>
                      </a:rPr>
                      <m:t>is</m:t>
                    </m:r>
                    <m:r>
                      <m:rPr>
                        <m:nor/>
                      </m:rPr>
                      <a:rPr lang="en-US" b="0" i="0" dirty="0" smtClean="0">
                        <a:latin typeface="Cambria Math" panose="02040503050406030204" pitchFamily="18" charset="0"/>
                        <a:cs typeface="Myanmar Text" panose="020B0502040204020203" pitchFamily="34" charset="0"/>
                      </a:rPr>
                      <m:t> </m:t>
                    </m:r>
                    <m:r>
                      <m:rPr>
                        <m:nor/>
                      </m:rPr>
                      <a:rPr lang="en-US" b="0" i="0" dirty="0" smtClean="0">
                        <a:latin typeface="Cambria Math" panose="02040503050406030204" pitchFamily="18" charset="0"/>
                        <a:cs typeface="Myanmar Text" panose="020B0502040204020203" pitchFamily="34" charset="0"/>
                      </a:rPr>
                      <m:t>not</m:t>
                    </m:r>
                    <m:r>
                      <m:rPr>
                        <m:nor/>
                      </m:rPr>
                      <a:rPr lang="en-US" b="0" i="0" dirty="0" smtClean="0">
                        <a:latin typeface="Cambria Math" panose="02040503050406030204" pitchFamily="18" charset="0"/>
                        <a:cs typeface="Myanmar Text" panose="020B0502040204020203" pitchFamily="34" charset="0"/>
                      </a:rPr>
                      <m:t> </m:t>
                    </m:r>
                    <m:r>
                      <m:rPr>
                        <m:nor/>
                      </m:rPr>
                      <a:rPr lang="en-US" b="0" i="0" dirty="0" smtClean="0">
                        <a:latin typeface="Cambria Math" panose="02040503050406030204" pitchFamily="18" charset="0"/>
                        <a:cs typeface="Myanmar Text" panose="020B0502040204020203" pitchFamily="34" charset="0"/>
                      </a:rPr>
                      <m:t>rejected</m:t>
                    </m:r>
                  </m:oMath>
                </a14:m>
                <a:endParaRPr lang="en-US" dirty="0">
                  <a:latin typeface="Cambria Math" panose="02040503050406030204" pitchFamily="18" charset="0"/>
                  <a:cs typeface="Myanmar Text" panose="020B0502040204020203" pitchFamily="34" charset="0"/>
                </a:endParaRPr>
              </a:p>
            </p:txBody>
          </p:sp>
        </mc:Choice>
        <mc:Fallback>
          <p:sp>
            <p:nvSpPr>
              <p:cNvPr id="26" name="TextBox 25">
                <a:extLst>
                  <a:ext uri="{FF2B5EF4-FFF2-40B4-BE49-F238E27FC236}">
                    <a16:creationId xmlns:a16="http://schemas.microsoft.com/office/drawing/2014/main" id="{6C8ADFB2-1ABE-CF7D-EB8E-4B26CA0935B8}"/>
                  </a:ext>
                </a:extLst>
              </p:cNvPr>
              <p:cNvSpPr txBox="1">
                <a:spLocks noRot="1" noChangeAspect="1" noMove="1" noResize="1" noEditPoints="1" noAdjustHandles="1" noChangeArrowheads="1" noChangeShapeType="1" noTextEdit="1"/>
              </p:cNvSpPr>
              <p:nvPr/>
            </p:nvSpPr>
            <p:spPr>
              <a:xfrm>
                <a:off x="4355024" y="5910400"/>
                <a:ext cx="3963430" cy="923330"/>
              </a:xfrm>
              <a:prstGeom prst="rect">
                <a:avLst/>
              </a:prstGeom>
              <a:blipFill>
                <a:blip r:embed="rId5"/>
                <a:stretch>
                  <a:fillRect l="-955" t="-2703" b="-5405"/>
                </a:stretch>
              </a:blipFill>
            </p:spPr>
            <p:txBody>
              <a:bodyPr/>
              <a:lstStyle/>
              <a:p>
                <a:r>
                  <a:rPr lang="en-US">
                    <a:noFill/>
                  </a:rPr>
                  <a:t> </a:t>
                </a:r>
              </a:p>
            </p:txBody>
          </p:sp>
        </mc:Fallback>
      </mc:AlternateContent>
      <p:sp>
        <p:nvSpPr>
          <p:cNvPr id="28" name="Slide Number Placeholder 27">
            <a:extLst>
              <a:ext uri="{FF2B5EF4-FFF2-40B4-BE49-F238E27FC236}">
                <a16:creationId xmlns:a16="http://schemas.microsoft.com/office/drawing/2014/main" id="{E2B883D8-C60D-35AE-7BD4-3433B696B1C5}"/>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3909947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8429C-DDAC-D16D-2D62-1D746721231B}"/>
              </a:ext>
            </a:extLst>
          </p:cNvPr>
          <p:cNvSpPr>
            <a:spLocks noGrp="1"/>
          </p:cNvSpPr>
          <p:nvPr>
            <p:ph type="title"/>
          </p:nvPr>
        </p:nvSpPr>
        <p:spPr>
          <a:xfrm>
            <a:off x="847343" y="245233"/>
            <a:ext cx="10497313" cy="909418"/>
          </a:xfrm>
        </p:spPr>
        <p:txBody>
          <a:bodyPr>
            <a:noAutofit/>
          </a:bodyPr>
          <a:lstStyle/>
          <a:p>
            <a:pPr algn="ctr"/>
            <a:r>
              <a:rPr lang="en-US" sz="4000" b="1" dirty="0">
                <a:effectLst/>
                <a:ea typeface="Cambria" panose="02040503050406030204" pitchFamily="18" charset="0"/>
                <a:cs typeface="Myanmar Text" panose="020B0502040204020203" pitchFamily="34" charset="0"/>
              </a:rPr>
              <a:t>weighted least squares Model</a:t>
            </a:r>
            <a:endParaRPr lang="en-US" sz="4000" b="1" dirty="0"/>
          </a:p>
        </p:txBody>
      </p:sp>
      <p:sp>
        <p:nvSpPr>
          <p:cNvPr id="20" name="TextBox 19">
            <a:extLst>
              <a:ext uri="{FF2B5EF4-FFF2-40B4-BE49-F238E27FC236}">
                <a16:creationId xmlns:a16="http://schemas.microsoft.com/office/drawing/2014/main" id="{00F69182-AB3E-5D1A-84BA-86EE33EC462F}"/>
              </a:ext>
            </a:extLst>
          </p:cNvPr>
          <p:cNvSpPr txBox="1"/>
          <p:nvPr/>
        </p:nvSpPr>
        <p:spPr>
          <a:xfrm>
            <a:off x="0" y="1265864"/>
            <a:ext cx="8418039" cy="4524315"/>
          </a:xfrm>
          <a:prstGeom prst="rect">
            <a:avLst/>
          </a:prstGeom>
          <a:noFill/>
        </p:spPr>
        <p:txBody>
          <a:bodyPr wrap="square">
            <a:spAutoFit/>
          </a:bodyPr>
          <a:lstStyle/>
          <a:p>
            <a:pPr marL="0" marR="0" latinLnBrk="1">
              <a:spcBef>
                <a:spcPts val="0"/>
              </a:spcBef>
              <a:spcAft>
                <a:spcPts val="1000"/>
              </a:spcAft>
            </a:pP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Call:</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a:t>
            </a:r>
            <a:r>
              <a:rPr lang="en-US" sz="1800" dirty="0" err="1">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lm</a:t>
            </a: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(formula = </a:t>
            </a:r>
            <a:r>
              <a:rPr lang="en-US" sz="1800" dirty="0" err="1">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proxy_formula</a:t>
            </a: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data = train, weights = weights)</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Weighted Residuals:</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Min      1Q  Median      3Q     Max </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-4.4992 -0.8375  0.0549  0.8169  3.1001 </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Coefficients:</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Estimate Std. Error t value </a:t>
            </a:r>
            <a:r>
              <a:rPr lang="en-US" sz="1800" dirty="0" err="1">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Pr</a:t>
            </a: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(&gt;|t|)    </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(Intercept)                1.03959    0.03078  33.776  &lt; 2e-16</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a:t>
            </a:r>
            <a:r>
              <a:rPr lang="en-US" sz="1800" dirty="0" err="1">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temp_housing_pct</a:t>
            </a: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-0.68658    0.12684  -5.413 1.09e-07 </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a:t>
            </a:r>
            <a:r>
              <a:rPr lang="en-US" sz="1800" dirty="0" err="1">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economic_need</a:t>
            </a: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-0.41046    0.05692  -7.211 2.96e-12 </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a:t>
            </a:r>
            <a:r>
              <a:rPr lang="en-US" sz="1800" dirty="0" err="1">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val_chronic_absent_hs_all</a:t>
            </a: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-0.21632    0.03831  -5.646 3.19e-08 </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a:t>
            </a:r>
            <a:r>
              <a:rPr lang="en-US" sz="1800" dirty="0" err="1">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Signif</a:t>
            </a: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codes:  0 '***' 0.001 '**' 0.01 '*' 0.05 '.' 0.1 ' ' 1</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Residual standard error: 1.244 on 386 degrees of freedom</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Multiple R-squared:  0.5589, Adjusted R-squared:  0.5554 </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F-statistic:   163 on 3 and 386 DF,  p-value: &lt; 2.2e-16</a:t>
            </a:r>
            <a:endParaRPr lang="en-US" sz="1800" dirty="0">
              <a:effectLst/>
              <a:highlight>
                <a:srgbClr val="F8F8F8"/>
              </a:highlight>
              <a:latin typeface="Consolas" panose="020B0609020204030204" pitchFamily="49" charset="0"/>
              <a:ea typeface="Cambria" panose="02040503050406030204" pitchFamily="18" charset="0"/>
              <a:cs typeface="Myanmar Text" panose="020B0502040204020203" pitchFamily="34" charset="0"/>
            </a:endParaRPr>
          </a:p>
        </p:txBody>
      </p:sp>
      <p:pic>
        <p:nvPicPr>
          <p:cNvPr id="23" name="Picture">
            <a:extLst>
              <a:ext uri="{FF2B5EF4-FFF2-40B4-BE49-F238E27FC236}">
                <a16:creationId xmlns:a16="http://schemas.microsoft.com/office/drawing/2014/main" id="{16DF6EAA-9808-5218-EC7D-08F1A997C84F}"/>
              </a:ext>
            </a:extLst>
          </p:cNvPr>
          <p:cNvPicPr/>
          <p:nvPr/>
        </p:nvPicPr>
        <p:blipFill>
          <a:blip r:embed="rId3"/>
          <a:stretch>
            <a:fillRect/>
          </a:stretch>
        </p:blipFill>
        <p:spPr bwMode="auto">
          <a:xfrm>
            <a:off x="8350077" y="4139514"/>
            <a:ext cx="3773961" cy="2681418"/>
          </a:xfrm>
          <a:prstGeom prst="rect">
            <a:avLst/>
          </a:prstGeom>
          <a:noFill/>
          <a:ln w="9525">
            <a:noFill/>
            <a:headEnd/>
            <a:tailEnd/>
          </a:ln>
        </p:spPr>
      </p:pic>
      <p:pic>
        <p:nvPicPr>
          <p:cNvPr id="24" name="Picture">
            <a:extLst>
              <a:ext uri="{FF2B5EF4-FFF2-40B4-BE49-F238E27FC236}">
                <a16:creationId xmlns:a16="http://schemas.microsoft.com/office/drawing/2014/main" id="{692C53A3-EA4B-BE44-DC69-A26C88B6CF14}"/>
              </a:ext>
            </a:extLst>
          </p:cNvPr>
          <p:cNvPicPr/>
          <p:nvPr/>
        </p:nvPicPr>
        <p:blipFill>
          <a:blip r:embed="rId4"/>
          <a:stretch>
            <a:fillRect/>
          </a:stretch>
        </p:blipFill>
        <p:spPr bwMode="auto">
          <a:xfrm>
            <a:off x="8356253" y="1129937"/>
            <a:ext cx="3773961" cy="2960149"/>
          </a:xfrm>
          <a:prstGeom prst="rect">
            <a:avLst/>
          </a:prstGeom>
          <a:noFill/>
          <a:ln w="9525">
            <a:noFill/>
            <a:headEnd/>
            <a:tailEnd/>
          </a:ln>
        </p:spPr>
      </p:pic>
      <p:sp>
        <p:nvSpPr>
          <p:cNvPr id="26" name="Slide Number Placeholder 25">
            <a:extLst>
              <a:ext uri="{FF2B5EF4-FFF2-40B4-BE49-F238E27FC236}">
                <a16:creationId xmlns:a16="http://schemas.microsoft.com/office/drawing/2014/main" id="{1FDB247F-3197-8090-D291-311133FCD5DC}"/>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236731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0B972-0B7A-40CD-9E79-07E8A87AB03C}"/>
              </a:ext>
            </a:extLst>
          </p:cNvPr>
          <p:cNvSpPr>
            <a:spLocks noGrp="1"/>
          </p:cNvSpPr>
          <p:nvPr>
            <p:ph type="title"/>
          </p:nvPr>
        </p:nvSpPr>
        <p:spPr>
          <a:xfrm>
            <a:off x="614106" y="493476"/>
            <a:ext cx="5301048" cy="1564962"/>
          </a:xfrm>
        </p:spPr>
        <p:txBody>
          <a:bodyPr>
            <a:normAutofit/>
          </a:bodyPr>
          <a:lstStyle/>
          <a:p>
            <a:pPr algn="ctr"/>
            <a:r>
              <a:rPr lang="en-US" b="1" dirty="0"/>
              <a:t>Model evaluation: RMSE</a:t>
            </a:r>
          </a:p>
        </p:txBody>
      </p:sp>
      <p:sp>
        <p:nvSpPr>
          <p:cNvPr id="64" name="Rectangle 63">
            <a:extLst>
              <a:ext uri="{FF2B5EF4-FFF2-40B4-BE49-F238E27FC236}">
                <a16:creationId xmlns:a16="http://schemas.microsoft.com/office/drawing/2014/main" id="{E7EE51AF-124C-4480-A4EA-7C1E9F8CC8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0"/>
            <a:ext cx="609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48757540-E5B7-47A6-BD81-8B54DAF689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85061" y="160868"/>
            <a:ext cx="1846073" cy="27788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6C0983F6-1C8E-4D0F-98C9-3667AD6E7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7" y="4071410"/>
            <a:ext cx="1898121" cy="26445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student looking at test tube">
            <a:extLst>
              <a:ext uri="{FF2B5EF4-FFF2-40B4-BE49-F238E27FC236}">
                <a16:creationId xmlns:a16="http://schemas.microsoft.com/office/drawing/2014/main" id="{EE1B592D-31D6-3841-8CC1-3C629FEDB5D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2238" r="3" b="3"/>
          <a:stretch/>
        </p:blipFill>
        <p:spPr>
          <a:xfrm>
            <a:off x="8314455" y="3100590"/>
            <a:ext cx="3716680" cy="3615331"/>
          </a:xfrm>
          <a:prstGeom prst="rect">
            <a:avLst/>
          </a:prstGeom>
        </p:spPr>
      </p:pic>
      <p:pic>
        <p:nvPicPr>
          <p:cNvPr id="10" name="Picture 9" descr="student looking into microscope">
            <a:extLst>
              <a:ext uri="{FF2B5EF4-FFF2-40B4-BE49-F238E27FC236}">
                <a16:creationId xmlns:a16="http://schemas.microsoft.com/office/drawing/2014/main" id="{7480DF21-DE52-7742-819E-D9D5B414826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244" r="-5" b="-5"/>
          <a:stretch/>
        </p:blipFill>
        <p:spPr>
          <a:xfrm>
            <a:off x="6256867" y="160867"/>
            <a:ext cx="3767328" cy="3747805"/>
          </a:xfrm>
          <a:custGeom>
            <a:avLst/>
            <a:gdLst>
              <a:gd name="connsiteX0" fmla="*/ 0 w 3767328"/>
              <a:gd name="connsiteY0" fmla="*/ 0 h 3747805"/>
              <a:gd name="connsiteX1" fmla="*/ 3767328 w 3767328"/>
              <a:gd name="connsiteY1" fmla="*/ 0 h 3747805"/>
              <a:gd name="connsiteX2" fmla="*/ 3767328 w 3767328"/>
              <a:gd name="connsiteY2" fmla="*/ 2778856 h 3747805"/>
              <a:gd name="connsiteX3" fmla="*/ 1896721 w 3767328"/>
              <a:gd name="connsiteY3" fmla="*/ 2778856 h 3747805"/>
              <a:gd name="connsiteX4" fmla="*/ 1896721 w 3767328"/>
              <a:gd name="connsiteY4" fmla="*/ 3747805 h 3747805"/>
              <a:gd name="connsiteX5" fmla="*/ 0 w 3767328"/>
              <a:gd name="connsiteY5" fmla="*/ 3747805 h 374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7328" h="3747805">
                <a:moveTo>
                  <a:pt x="0" y="0"/>
                </a:moveTo>
                <a:lnTo>
                  <a:pt x="3767328" y="0"/>
                </a:lnTo>
                <a:lnTo>
                  <a:pt x="3767328" y="2778856"/>
                </a:lnTo>
                <a:lnTo>
                  <a:pt x="1896721" y="2778856"/>
                </a:lnTo>
                <a:lnTo>
                  <a:pt x="1896721" y="3747805"/>
                </a:lnTo>
                <a:lnTo>
                  <a:pt x="0" y="3747805"/>
                </a:lnTo>
                <a:close/>
              </a:path>
            </a:pathLst>
          </a:custGeom>
        </p:spPr>
      </p:pic>
      <p:pic>
        <p:nvPicPr>
          <p:cNvPr id="14" name="Picture 13" descr="students observing teacher do science experiment">
            <a:extLst>
              <a:ext uri="{FF2B5EF4-FFF2-40B4-BE49-F238E27FC236}">
                <a16:creationId xmlns:a16="http://schemas.microsoft.com/office/drawing/2014/main" id="{6AC1EBEB-9D74-3E4C-9BDC-668D2D212A5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r="99" b="-2"/>
          <a:stretch/>
        </p:blipFill>
        <p:spPr>
          <a:xfrm>
            <a:off x="10185061" y="160868"/>
            <a:ext cx="1846073" cy="2778854"/>
          </a:xfrm>
          <a:prstGeom prst="rect">
            <a:avLst/>
          </a:prstGeom>
        </p:spPr>
      </p:pic>
      <p:pic>
        <p:nvPicPr>
          <p:cNvPr id="18" name="Picture 17" descr="students raising hands">
            <a:extLst>
              <a:ext uri="{FF2B5EF4-FFF2-40B4-BE49-F238E27FC236}">
                <a16:creationId xmlns:a16="http://schemas.microsoft.com/office/drawing/2014/main" id="{8D11AB9E-363B-C248-9288-085B4151B414}"/>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36" r="5" b="5"/>
          <a:stretch/>
        </p:blipFill>
        <p:spPr>
          <a:xfrm>
            <a:off x="6256867" y="4071410"/>
            <a:ext cx="1898121" cy="2644511"/>
          </a:xfrm>
          <a:prstGeom prst="rect">
            <a:avLst/>
          </a:prstGeom>
        </p:spPr>
      </p:pic>
      <p:graphicFrame>
        <p:nvGraphicFramePr>
          <p:cNvPr id="24" name="Content Placeholder 8" descr="Icon SmartArt graphic">
            <a:extLst>
              <a:ext uri="{FF2B5EF4-FFF2-40B4-BE49-F238E27FC236}">
                <a16:creationId xmlns:a16="http://schemas.microsoft.com/office/drawing/2014/main" id="{1E8F1206-26E1-9E44-A1A9-B061CF0EEA5A}"/>
              </a:ext>
            </a:extLst>
          </p:cNvPr>
          <p:cNvGraphicFramePr>
            <a:graphicFrameLocks noGrp="1"/>
          </p:cNvGraphicFramePr>
          <p:nvPr>
            <p:ph idx="1"/>
            <p:extLst>
              <p:ext uri="{D42A27DB-BD31-4B8C-83A1-F6EECF244321}">
                <p14:modId xmlns:p14="http://schemas.microsoft.com/office/powerpoint/2010/main" val="1464465119"/>
              </p:ext>
            </p:extLst>
          </p:nvPr>
        </p:nvGraphicFramePr>
        <p:xfrm>
          <a:off x="1017845" y="2346571"/>
          <a:ext cx="4716462" cy="312420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ectangle 4">
            <a:extLst>
              <a:ext uri="{FF2B5EF4-FFF2-40B4-BE49-F238E27FC236}">
                <a16:creationId xmlns:a16="http://schemas.microsoft.com/office/drawing/2014/main" id="{99F9F365-C191-C100-A3CB-FED103E66196}"/>
              </a:ext>
            </a:extLst>
          </p:cNvPr>
          <p:cNvSpPr>
            <a:spLocks noChangeArrowheads="1"/>
          </p:cNvSpPr>
          <p:nvPr/>
        </p:nvSpPr>
        <p:spPr bwMode="auto">
          <a:xfrm>
            <a:off x="1402080" y="53279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a:extLst>
              <a:ext uri="{FF2B5EF4-FFF2-40B4-BE49-F238E27FC236}">
                <a16:creationId xmlns:a16="http://schemas.microsoft.com/office/drawing/2014/main" id="{D8E40165-4C99-B954-B7CC-0371CD53385E}"/>
              </a:ext>
            </a:extLst>
          </p:cNvPr>
          <p:cNvSpPr>
            <a:spLocks noChangeArrowheads="1"/>
          </p:cNvSpPr>
          <p:nvPr/>
        </p:nvSpPr>
        <p:spPr bwMode="auto">
          <a:xfrm>
            <a:off x="1402080" y="44849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1" descr="Actions rating Icon | Oxygen Iconpack | Oxygen Team">
            <a:extLst>
              <a:ext uri="{FF2B5EF4-FFF2-40B4-BE49-F238E27FC236}">
                <a16:creationId xmlns:a16="http://schemas.microsoft.com/office/drawing/2014/main" id="{210AA76F-AFA4-01C1-139D-B59C426A3D29}"/>
              </a:ext>
            </a:extLst>
          </p:cNvPr>
          <p:cNvPicPr>
            <a:picLocks noChangeAspect="1" noChangeArrowheads="1"/>
          </p:cNvPicPr>
          <p:nvPr/>
        </p:nvPicPr>
        <p:blipFill>
          <a:blip r:embed="rId13" r:link="rId14">
            <a:extLst>
              <a:ext uri="{28A0092B-C50C-407E-A947-70E740481C1C}">
                <a14:useLocalDpi xmlns:a14="http://schemas.microsoft.com/office/drawing/2010/main" val="0"/>
              </a:ext>
            </a:extLst>
          </a:blip>
          <a:srcRect/>
          <a:stretch>
            <a:fillRect/>
          </a:stretch>
        </p:blipFill>
        <p:spPr bwMode="auto">
          <a:xfrm>
            <a:off x="1246384" y="4743434"/>
            <a:ext cx="513217" cy="5132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 descr="Actions rating Icon | Oxygen Iconpack | Oxygen Team">
            <a:extLst>
              <a:ext uri="{FF2B5EF4-FFF2-40B4-BE49-F238E27FC236}">
                <a16:creationId xmlns:a16="http://schemas.microsoft.com/office/drawing/2014/main" id="{A1F2D8AD-F3E7-1CFF-EBF7-650231CFA440}"/>
              </a:ext>
            </a:extLst>
          </p:cNvPr>
          <p:cNvPicPr>
            <a:picLocks noChangeAspect="1" noChangeArrowheads="1"/>
          </p:cNvPicPr>
          <p:nvPr/>
        </p:nvPicPr>
        <p:blipFill>
          <a:blip r:embed="rId13" r:link="rId14">
            <a:extLst>
              <a:ext uri="{28A0092B-C50C-407E-A947-70E740481C1C}">
                <a14:useLocalDpi xmlns:a14="http://schemas.microsoft.com/office/drawing/2010/main" val="0"/>
              </a:ext>
            </a:extLst>
          </a:blip>
          <a:srcRect/>
          <a:stretch>
            <a:fillRect/>
          </a:stretch>
        </p:blipFill>
        <p:spPr bwMode="auto">
          <a:xfrm>
            <a:off x="1246384" y="3721778"/>
            <a:ext cx="513217" cy="5132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descr="Actions rating Icon | Oxygen Iconpack | Oxygen Team">
            <a:extLst>
              <a:ext uri="{FF2B5EF4-FFF2-40B4-BE49-F238E27FC236}">
                <a16:creationId xmlns:a16="http://schemas.microsoft.com/office/drawing/2014/main" id="{C267968F-120D-8B5E-A6FA-360F2E0A03EF}"/>
              </a:ext>
            </a:extLst>
          </p:cNvPr>
          <p:cNvPicPr>
            <a:picLocks noChangeAspect="1" noChangeArrowheads="1"/>
          </p:cNvPicPr>
          <p:nvPr/>
        </p:nvPicPr>
        <p:blipFill>
          <a:blip r:embed="rId13" r:link="rId14">
            <a:extLst>
              <a:ext uri="{28A0092B-C50C-407E-A947-70E740481C1C}">
                <a14:useLocalDpi xmlns:a14="http://schemas.microsoft.com/office/drawing/2010/main" val="0"/>
              </a:ext>
            </a:extLst>
          </a:blip>
          <a:srcRect/>
          <a:stretch>
            <a:fillRect/>
          </a:stretch>
        </p:blipFill>
        <p:spPr bwMode="auto">
          <a:xfrm>
            <a:off x="1246385" y="2574020"/>
            <a:ext cx="513217" cy="513217"/>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16">
            <a:extLst>
              <a:ext uri="{FF2B5EF4-FFF2-40B4-BE49-F238E27FC236}">
                <a16:creationId xmlns:a16="http://schemas.microsoft.com/office/drawing/2014/main" id="{1BBE0DEA-C401-66F9-1979-4BDB6F2D5D9C}"/>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270140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8429C-DDAC-D16D-2D62-1D746721231B}"/>
              </a:ext>
            </a:extLst>
          </p:cNvPr>
          <p:cNvSpPr>
            <a:spLocks noGrp="1"/>
          </p:cNvSpPr>
          <p:nvPr>
            <p:ph type="title"/>
          </p:nvPr>
        </p:nvSpPr>
        <p:spPr>
          <a:xfrm>
            <a:off x="847343" y="82694"/>
            <a:ext cx="10497313" cy="909418"/>
          </a:xfrm>
        </p:spPr>
        <p:txBody>
          <a:bodyPr>
            <a:noAutofit/>
          </a:bodyPr>
          <a:lstStyle/>
          <a:p>
            <a:pPr algn="ctr"/>
            <a:r>
              <a:rPr lang="en-US" sz="4000" b="1" dirty="0">
                <a:effectLst/>
                <a:ea typeface="Cambria" panose="02040503050406030204" pitchFamily="18" charset="0"/>
                <a:cs typeface="Myanmar Text" panose="020B0502040204020203" pitchFamily="34" charset="0"/>
              </a:rPr>
              <a:t>Model selection</a:t>
            </a:r>
            <a:endParaRPr lang="en-US" sz="4000" b="1" dirty="0"/>
          </a:p>
        </p:txBody>
      </p:sp>
      <p:sp>
        <p:nvSpPr>
          <p:cNvPr id="4" name="TextBox 3">
            <a:extLst>
              <a:ext uri="{FF2B5EF4-FFF2-40B4-BE49-F238E27FC236}">
                <a16:creationId xmlns:a16="http://schemas.microsoft.com/office/drawing/2014/main" id="{EA510FC2-880B-4EE6-11C3-B63D605197A2}"/>
              </a:ext>
            </a:extLst>
          </p:cNvPr>
          <p:cNvSpPr txBox="1"/>
          <p:nvPr/>
        </p:nvSpPr>
        <p:spPr>
          <a:xfrm>
            <a:off x="679622" y="899262"/>
            <a:ext cx="10070755" cy="4098558"/>
          </a:xfrm>
          <a:prstGeom prst="rect">
            <a:avLst/>
          </a:prstGeom>
          <a:noFill/>
        </p:spPr>
        <p:txBody>
          <a:bodyPr wrap="square">
            <a:spAutoFit/>
          </a:bodyPr>
          <a:lstStyle/>
          <a:p>
            <a:pPr marL="0" marR="0" latinLnBrk="1">
              <a:spcBef>
                <a:spcPts val="0"/>
              </a:spcBef>
              <a:spcAft>
                <a:spcPts val="1000"/>
              </a:spcAft>
            </a:pP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Model selection based on </a:t>
            </a:r>
            <a:r>
              <a:rPr lang="en-US" sz="1800" dirty="0" err="1">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AICc</a:t>
            </a: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K    </a:t>
            </a:r>
            <a:r>
              <a:rPr lang="en-US" sz="1800" dirty="0" err="1">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AICc</a:t>
            </a: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a:t>
            </a:r>
            <a:r>
              <a:rPr lang="en-US" sz="1800" dirty="0" err="1">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Delta_AICc</a:t>
            </a: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a:t>
            </a:r>
            <a:r>
              <a:rPr lang="en-US" sz="1800" dirty="0" err="1">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AICcWt</a:t>
            </a: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a:t>
            </a:r>
            <a:r>
              <a:rPr lang="en-US" sz="1800" dirty="0" err="1">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Cum.Wt</a:t>
            </a: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LL</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Weighted Least-Squares 5 -508.84       0.00   0.96   0.96 259.50</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Proxy Variables        5 -502.43       6.41   0.04   1.00 256.29</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Survey Ratings         5 -326.91     181.93   0.00   1.00 168.53</a:t>
            </a:r>
            <a:endParaRPr lang="en-US" sz="1800" dirty="0">
              <a:effectLst/>
              <a:highlight>
                <a:srgbClr val="F8F8F8"/>
              </a:highlight>
              <a:latin typeface="Consolas" panose="020B0609020204030204" pitchFamily="49" charset="0"/>
              <a:ea typeface="Cambria" panose="02040503050406030204" pitchFamily="18" charset="0"/>
              <a:cs typeface="Myanmar Text" panose="020B0502040204020203" pitchFamily="34" charset="0"/>
            </a:endParaRPr>
          </a:p>
          <a:p>
            <a:pPr marL="0" marR="0" latinLnBrk="1">
              <a:spcBef>
                <a:spcPts val="0"/>
              </a:spcBef>
              <a:spcAft>
                <a:spcPts val="1000"/>
              </a:spcAft>
            </a:pP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Model selection based on BIC:</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K     BIC </a:t>
            </a:r>
            <a:r>
              <a:rPr lang="en-US" sz="1800" dirty="0" err="1">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Delta_BIC</a:t>
            </a: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a:t>
            </a:r>
            <a:r>
              <a:rPr lang="en-US" sz="1800" dirty="0" err="1">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BICWt</a:t>
            </a: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a:t>
            </a:r>
            <a:r>
              <a:rPr lang="en-US" sz="1800" dirty="0" err="1">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Cum.Wt</a:t>
            </a: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LL</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Weighted Least-Squares 5 -489.16      0.00  0.96   0.96 259.50</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Proxy Variables        5 -482.76      6.41  0.04   1.00 256.29</a:t>
            </a:r>
            <a:b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br>
            <a:r>
              <a:rPr lang="en-US" sz="1800" dirty="0">
                <a:solidFill>
                  <a:srgbClr val="000000"/>
                </a:solidFill>
                <a:effectLst/>
                <a:highlight>
                  <a:srgbClr val="F8F8F8"/>
                </a:highlight>
                <a:latin typeface="Consolas" panose="020B0609020204030204" pitchFamily="49" charset="0"/>
                <a:ea typeface="Cambria" panose="02040503050406030204" pitchFamily="18" charset="0"/>
                <a:cs typeface="Myanmar Text" panose="020B0502040204020203" pitchFamily="34" charset="0"/>
              </a:rPr>
              <a:t>## Survey Ratings         5 -307.24    181.93  0.00   1.00 168.53</a:t>
            </a:r>
            <a:endParaRPr lang="en-US" sz="1800" dirty="0">
              <a:effectLst/>
              <a:highlight>
                <a:srgbClr val="F8F8F8"/>
              </a:highlight>
              <a:latin typeface="Consolas" panose="020B0609020204030204" pitchFamily="49" charset="0"/>
              <a:ea typeface="Cambria" panose="02040503050406030204" pitchFamily="18" charset="0"/>
              <a:cs typeface="Myanmar Text" panose="020B0502040204020203" pitchFamily="34" charset="0"/>
            </a:endParaRPr>
          </a:p>
        </p:txBody>
      </p:sp>
      <p:sp>
        <p:nvSpPr>
          <p:cNvPr id="6" name="TextBox 5">
            <a:extLst>
              <a:ext uri="{FF2B5EF4-FFF2-40B4-BE49-F238E27FC236}">
                <a16:creationId xmlns:a16="http://schemas.microsoft.com/office/drawing/2014/main" id="{FDD79FD5-2BF3-4C60-A3D8-FB84A1531694}"/>
              </a:ext>
            </a:extLst>
          </p:cNvPr>
          <p:cNvSpPr txBox="1"/>
          <p:nvPr/>
        </p:nvSpPr>
        <p:spPr>
          <a:xfrm>
            <a:off x="1" y="5010177"/>
            <a:ext cx="11973696" cy="1785104"/>
          </a:xfrm>
          <a:prstGeom prst="rect">
            <a:avLst/>
          </a:prstGeom>
          <a:noFill/>
        </p:spPr>
        <p:txBody>
          <a:bodyPr wrap="square">
            <a:spAutoFit/>
          </a:bodyPr>
          <a:lstStyle/>
          <a:p>
            <a:pPr marL="342900" marR="0" indent="-342900">
              <a:spcBef>
                <a:spcPts val="900"/>
              </a:spcBef>
              <a:spcAft>
                <a:spcPts val="900"/>
              </a:spcAft>
              <a:buFont typeface="Arial" panose="020B0604020202020204" pitchFamily="34" charset="0"/>
              <a:buChar char="•"/>
            </a:pPr>
            <a:r>
              <a:rPr lang="en-US" sz="2000" dirty="0">
                <a:effectLst/>
                <a:ea typeface="Cambria" panose="02040503050406030204" pitchFamily="18" charset="0"/>
                <a:cs typeface="Myanmar Text" panose="020B0502040204020203" pitchFamily="34" charset="0"/>
              </a:rPr>
              <a:t>Utilized Akaike and Bayesian Information Criterion</a:t>
            </a:r>
            <a:r>
              <a:rPr lang="en-US" sz="2000" dirty="0">
                <a:effectLst/>
              </a:rPr>
              <a:t> to evaluate the selected model</a:t>
            </a:r>
          </a:p>
          <a:p>
            <a:pPr marL="342900" marR="0" indent="-342900">
              <a:spcBef>
                <a:spcPts val="900"/>
              </a:spcBef>
              <a:spcAft>
                <a:spcPts val="900"/>
              </a:spcAft>
              <a:buFont typeface="Arial" panose="020B0604020202020204" pitchFamily="34" charset="0"/>
              <a:buChar char="•"/>
            </a:pPr>
            <a:r>
              <a:rPr lang="en-US" sz="2000" dirty="0">
                <a:ea typeface="Cambria" panose="02040503050406030204" pitchFamily="18" charset="0"/>
                <a:cs typeface="Myanmar Text" panose="020B0502040204020203" pitchFamily="34" charset="0"/>
              </a:rPr>
              <a:t>S</a:t>
            </a:r>
            <a:r>
              <a:rPr lang="en-US" sz="2000" dirty="0">
                <a:effectLst/>
                <a:ea typeface="Cambria" panose="02040503050406030204" pitchFamily="18" charset="0"/>
                <a:cs typeface="Myanmar Text" panose="020B0502040204020203" pitchFamily="34" charset="0"/>
              </a:rPr>
              <a:t>maller values of corrected AIC (which accounts for smaller sample sizes) from the proxy and WLS models than our base survey rating model. </a:t>
            </a:r>
          </a:p>
          <a:p>
            <a:pPr marL="342900" marR="0" indent="-342900">
              <a:spcBef>
                <a:spcPts val="900"/>
              </a:spcBef>
              <a:spcAft>
                <a:spcPts val="900"/>
              </a:spcAft>
              <a:buFont typeface="Arial" panose="020B0604020202020204" pitchFamily="34" charset="0"/>
              <a:buChar char="•"/>
            </a:pPr>
            <a:r>
              <a:rPr lang="en-US" sz="2000" dirty="0">
                <a:effectLst/>
                <a:ea typeface="Cambria" panose="02040503050406030204" pitchFamily="18" charset="0"/>
                <a:cs typeface="Myanmar Text" panose="020B0502040204020203" pitchFamily="34" charset="0"/>
              </a:rPr>
              <a:t>This implies better predictive performance for our WLS and proxy-variable models</a:t>
            </a:r>
          </a:p>
        </p:txBody>
      </p:sp>
      <p:sp>
        <p:nvSpPr>
          <p:cNvPr id="8" name="Slide Number Placeholder 7">
            <a:extLst>
              <a:ext uri="{FF2B5EF4-FFF2-40B4-BE49-F238E27FC236}">
                <a16:creationId xmlns:a16="http://schemas.microsoft.com/office/drawing/2014/main" id="{6D6802B3-130B-35BD-F57D-D35C28307072}"/>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2070588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4F96F-B0BE-4E84-A401-8F8438058CAB}"/>
              </a:ext>
            </a:extLst>
          </p:cNvPr>
          <p:cNvSpPr>
            <a:spLocks noGrp="1"/>
          </p:cNvSpPr>
          <p:nvPr>
            <p:ph type="title"/>
          </p:nvPr>
        </p:nvSpPr>
        <p:spPr>
          <a:xfrm>
            <a:off x="2552510" y="1"/>
            <a:ext cx="7585219" cy="2050451"/>
          </a:xfrm>
        </p:spPr>
        <p:txBody>
          <a:bodyPr>
            <a:normAutofit/>
          </a:bodyPr>
          <a:lstStyle/>
          <a:p>
            <a:pPr algn="ctr"/>
            <a:r>
              <a:rPr lang="en-US" sz="4000" b="1" dirty="0"/>
              <a:t>conclusion</a:t>
            </a:r>
            <a:endParaRPr lang="en-US" sz="4000" dirty="0">
              <a:solidFill>
                <a:schemeClr val="tx1"/>
              </a:solidFill>
            </a:endParaRPr>
          </a:p>
        </p:txBody>
      </p:sp>
      <p:pic>
        <p:nvPicPr>
          <p:cNvPr id="7" name="Picture 6" descr="Students observing science experiment">
            <a:extLst>
              <a:ext uri="{FF2B5EF4-FFF2-40B4-BE49-F238E27FC236}">
                <a16:creationId xmlns:a16="http://schemas.microsoft.com/office/drawing/2014/main" id="{78F172A8-6231-D14E-A13D-8613F2AEAD8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714" y="0"/>
            <a:ext cx="2510893" cy="2050452"/>
          </a:xfrm>
          <a:prstGeom prst="rect">
            <a:avLst/>
          </a:prstGeom>
          <a:ln w="38100">
            <a:noFill/>
          </a:ln>
          <a:effectLst/>
        </p:spPr>
      </p:pic>
      <p:pic>
        <p:nvPicPr>
          <p:cNvPr id="4" name="Picture 3" descr="student wearing goggles pouring something into a beaker">
            <a:extLst>
              <a:ext uri="{FF2B5EF4-FFF2-40B4-BE49-F238E27FC236}">
                <a16:creationId xmlns:a16="http://schemas.microsoft.com/office/drawing/2014/main" id="{5D8F1927-EC97-404E-90EF-533BB92836C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0228774" y="13961"/>
            <a:ext cx="1942633" cy="2060069"/>
          </a:xfrm>
          <a:prstGeom prst="rect">
            <a:avLst/>
          </a:prstGeom>
          <a:ln w="38100">
            <a:noFill/>
          </a:ln>
          <a:effectLst/>
        </p:spPr>
      </p:pic>
      <p:sp>
        <p:nvSpPr>
          <p:cNvPr id="11" name="TextBox 10">
            <a:extLst>
              <a:ext uri="{FF2B5EF4-FFF2-40B4-BE49-F238E27FC236}">
                <a16:creationId xmlns:a16="http://schemas.microsoft.com/office/drawing/2014/main" id="{1BD72E88-3441-F453-4267-1EF41E0CC81A}"/>
              </a:ext>
            </a:extLst>
          </p:cNvPr>
          <p:cNvSpPr txBox="1"/>
          <p:nvPr/>
        </p:nvSpPr>
        <p:spPr>
          <a:xfrm>
            <a:off x="32950" y="2325392"/>
            <a:ext cx="12146693" cy="4401205"/>
          </a:xfrm>
          <a:prstGeom prst="rect">
            <a:avLst/>
          </a:prstGeom>
          <a:noFill/>
        </p:spPr>
        <p:txBody>
          <a:bodyPr wrap="square">
            <a:spAutoFit/>
          </a:bodyPr>
          <a:lstStyle/>
          <a:p>
            <a:pPr marL="0" marR="0">
              <a:spcBef>
                <a:spcPts val="900"/>
              </a:spcBef>
              <a:spcAft>
                <a:spcPts val="900"/>
              </a:spcAft>
            </a:pPr>
            <a:r>
              <a:rPr lang="en-US" sz="2000" dirty="0">
                <a:effectLst/>
                <a:ea typeface="Aptos" panose="020B0004020202020204" pitchFamily="34" charset="0"/>
                <a:cs typeface="Myanmar Text" panose="020B0502040204020203" pitchFamily="34" charset="0"/>
              </a:rPr>
              <a:t>Our models to predict a high school’s college persistence rate based on socioeconomic proxy variables outperformed the NYC Schools Open Survey Quality ratings of schools. </a:t>
            </a:r>
          </a:p>
          <a:p>
            <a:pPr marL="0" marR="0">
              <a:spcBef>
                <a:spcPts val="900"/>
              </a:spcBef>
              <a:spcAft>
                <a:spcPts val="900"/>
              </a:spcAft>
            </a:pPr>
            <a:r>
              <a:rPr lang="en-US" sz="2000" dirty="0">
                <a:effectLst/>
                <a:ea typeface="Aptos" panose="020B0004020202020204" pitchFamily="34" charset="0"/>
                <a:cs typeface="Myanmar Text" panose="020B0502040204020203" pitchFamily="34" charset="0"/>
              </a:rPr>
              <a:t>Some limitations of our approach would come from conflation between socioeconomic factors, as well as lacking a more robust imputation method. </a:t>
            </a:r>
          </a:p>
          <a:p>
            <a:pPr marL="0" marR="0">
              <a:spcBef>
                <a:spcPts val="900"/>
              </a:spcBef>
              <a:spcAft>
                <a:spcPts val="900"/>
              </a:spcAft>
            </a:pPr>
            <a:r>
              <a:rPr lang="en-US" sz="2000" dirty="0">
                <a:effectLst/>
                <a:ea typeface="Aptos" panose="020B0004020202020204" pitchFamily="34" charset="0"/>
                <a:cs typeface="Myanmar Text" panose="020B0502040204020203" pitchFamily="34" charset="0"/>
              </a:rPr>
              <a:t>While our proxy variable model predicts college persistence better than one based off survey ratings, there could be error via omission of unseen variables that are collinear with these inputs. This stems from the availability of data in our source data. </a:t>
            </a:r>
          </a:p>
          <a:p>
            <a:pPr marL="0" marR="0">
              <a:spcBef>
                <a:spcPts val="900"/>
              </a:spcBef>
              <a:spcAft>
                <a:spcPts val="900"/>
              </a:spcAft>
            </a:pPr>
            <a:r>
              <a:rPr lang="en-US" sz="2000" dirty="0">
                <a:effectLst/>
                <a:ea typeface="Aptos" panose="020B0004020202020204" pitchFamily="34" charset="0"/>
                <a:cs typeface="Myanmar Text" panose="020B0502040204020203" pitchFamily="34" charset="0"/>
              </a:rPr>
              <a:t>Future work could include joining in other academic performance metrics (average SAT/ACT scores, etc.) to see if our proxy variables also have predictive power. </a:t>
            </a:r>
          </a:p>
          <a:p>
            <a:pPr marL="0" marR="0">
              <a:spcBef>
                <a:spcPts val="900"/>
              </a:spcBef>
              <a:spcAft>
                <a:spcPts val="900"/>
              </a:spcAft>
            </a:pPr>
            <a:r>
              <a:rPr lang="en-US" sz="2000" dirty="0">
                <a:effectLst/>
                <a:ea typeface="Aptos" panose="020B0004020202020204" pitchFamily="34" charset="0"/>
                <a:cs typeface="Myanmar Text" panose="020B0502040204020203" pitchFamily="34" charset="0"/>
              </a:rPr>
              <a:t>Overall, identifying the factors that most strongly correlate with academic performance and college persistence can improve in educational policy design. </a:t>
            </a:r>
          </a:p>
        </p:txBody>
      </p:sp>
      <p:sp>
        <p:nvSpPr>
          <p:cNvPr id="13" name="Slide Number Placeholder 12">
            <a:extLst>
              <a:ext uri="{FF2B5EF4-FFF2-40B4-BE49-F238E27FC236}">
                <a16:creationId xmlns:a16="http://schemas.microsoft.com/office/drawing/2014/main" id="{CB4F4DCC-C77C-81C9-0148-ECABE8CA8A25}"/>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2706815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students looking into microscope">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2517131" y="918520"/>
            <a:ext cx="8676222" cy="3200400"/>
          </a:xfrm>
        </p:spPr>
        <p:txBody>
          <a:bodyPr>
            <a:noAutofit/>
          </a:bodyPr>
          <a:lstStyle/>
          <a:p>
            <a:pPr algn="l"/>
            <a:r>
              <a:rPr lang="en-US" sz="11700" b="1" dirty="0"/>
              <a:t>Thank </a:t>
            </a:r>
            <a:br>
              <a:rPr lang="en-US" sz="11700" b="1" dirty="0"/>
            </a:br>
            <a:r>
              <a:rPr lang="en-US" sz="11700" dirty="0">
                <a:solidFill>
                  <a:schemeClr val="tx1"/>
                </a:solidFill>
              </a:rPr>
              <a:t>You</a:t>
            </a:r>
          </a:p>
        </p:txBody>
      </p:sp>
      <p:sp>
        <p:nvSpPr>
          <p:cNvPr id="4" name="Subtitle 3">
            <a:extLst>
              <a:ext uri="{FF2B5EF4-FFF2-40B4-BE49-F238E27FC236}">
                <a16:creationId xmlns:a16="http://schemas.microsoft.com/office/drawing/2014/main" id="{D49C5163-C20C-4544-B7B1-4C17B8DBE161}"/>
              </a:ext>
            </a:extLst>
          </p:cNvPr>
          <p:cNvSpPr>
            <a:spLocks noGrp="1"/>
          </p:cNvSpPr>
          <p:nvPr>
            <p:ph type="subTitle" idx="1"/>
          </p:nvPr>
        </p:nvSpPr>
        <p:spPr>
          <a:xfrm>
            <a:off x="6608107" y="3429000"/>
            <a:ext cx="3488255" cy="745532"/>
          </a:xfrm>
        </p:spPr>
        <p:txBody>
          <a:bodyPr>
            <a:normAutofit/>
          </a:bodyPr>
          <a:lstStyle/>
          <a:p>
            <a:pPr algn="l"/>
            <a:r>
              <a:rPr lang="en-US" dirty="0"/>
              <a:t>Professor Dr. Jeff</a:t>
            </a:r>
          </a:p>
        </p:txBody>
      </p:sp>
      <p:sp>
        <p:nvSpPr>
          <p:cNvPr id="5" name="Slide Number Placeholder 4">
            <a:extLst>
              <a:ext uri="{FF2B5EF4-FFF2-40B4-BE49-F238E27FC236}">
                <a16:creationId xmlns:a16="http://schemas.microsoft.com/office/drawing/2014/main" id="{068B3F9B-EAD8-9EEA-A133-F64DA676DFDF}"/>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538061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8429C-DDAC-D16D-2D62-1D746721231B}"/>
              </a:ext>
            </a:extLst>
          </p:cNvPr>
          <p:cNvSpPr>
            <a:spLocks noGrp="1"/>
          </p:cNvSpPr>
          <p:nvPr>
            <p:ph type="title"/>
          </p:nvPr>
        </p:nvSpPr>
        <p:spPr>
          <a:xfrm>
            <a:off x="1143001" y="31751"/>
            <a:ext cx="9905998" cy="1329267"/>
          </a:xfrm>
        </p:spPr>
        <p:txBody>
          <a:bodyPr>
            <a:normAutofit/>
          </a:bodyPr>
          <a:lstStyle/>
          <a:p>
            <a:pPr algn="ctr"/>
            <a:r>
              <a:rPr lang="en-US" sz="4000" b="1" dirty="0"/>
              <a:t>Abstract</a:t>
            </a:r>
          </a:p>
        </p:txBody>
      </p:sp>
      <p:sp>
        <p:nvSpPr>
          <p:cNvPr id="9" name="TextBox 8">
            <a:extLst>
              <a:ext uri="{FF2B5EF4-FFF2-40B4-BE49-F238E27FC236}">
                <a16:creationId xmlns:a16="http://schemas.microsoft.com/office/drawing/2014/main" id="{F4902C38-EDC4-23E3-407F-F62EBB04920D}"/>
              </a:ext>
            </a:extLst>
          </p:cNvPr>
          <p:cNvSpPr txBox="1"/>
          <p:nvPr/>
        </p:nvSpPr>
        <p:spPr>
          <a:xfrm>
            <a:off x="371856" y="1568282"/>
            <a:ext cx="11448288" cy="4650440"/>
          </a:xfrm>
          <a:prstGeom prst="rect">
            <a:avLst/>
          </a:prstGeom>
          <a:noFill/>
        </p:spPr>
        <p:txBody>
          <a:bodyPr wrap="square" rtlCol="0">
            <a:spAutoFit/>
          </a:bodyPr>
          <a:lstStyle/>
          <a:p>
            <a:pPr marL="0" marR="0" algn="just">
              <a:lnSpc>
                <a:spcPct val="150000"/>
              </a:lnSpc>
              <a:spcBef>
                <a:spcPts val="900"/>
              </a:spcBef>
              <a:spcAft>
                <a:spcPts val="900"/>
              </a:spcAft>
            </a:pPr>
            <a:r>
              <a:rPr lang="en-US" sz="2000" dirty="0">
                <a:effectLst/>
                <a:ea typeface="Aptos" panose="020B0004020202020204" pitchFamily="34" charset="0"/>
                <a:cs typeface="Myanmar Text" panose="020B0502040204020203" pitchFamily="34" charset="0"/>
              </a:rPr>
              <a:t>We present a research investigation into the efficacy of School Quality analysis in predicting the four-year college persistence rate among high schools in New York City. We construct a framework based on proxy socioeconomic indicators (such as residence in temporary housing and economic necessity) to forecast the average college persistence rate of high schools in NYC. Additionally, we develop a weighted least squares model using the same set of proxy variables to compare modeling methodologies. The socioeconomic-based model relies solely on data from the school quality report released by DOE, which includes input from students, parents, and educators within NYC’s public school system. This enhanced performance is evident across various diagnostic metrics, including root mean squared error, Akaike and Bayesian Information Criteria, and adjusted R-squared values.</a:t>
            </a:r>
          </a:p>
        </p:txBody>
      </p:sp>
      <p:sp>
        <p:nvSpPr>
          <p:cNvPr id="11" name="Slide Number Placeholder 10">
            <a:extLst>
              <a:ext uri="{FF2B5EF4-FFF2-40B4-BE49-F238E27FC236}">
                <a16:creationId xmlns:a16="http://schemas.microsoft.com/office/drawing/2014/main" id="{3315A2CB-F310-130B-E373-98B0DF468FC4}"/>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595488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8429C-DDAC-D16D-2D62-1D746721231B}"/>
              </a:ext>
            </a:extLst>
          </p:cNvPr>
          <p:cNvSpPr>
            <a:spLocks noGrp="1"/>
          </p:cNvSpPr>
          <p:nvPr>
            <p:ph type="title"/>
          </p:nvPr>
        </p:nvSpPr>
        <p:spPr>
          <a:xfrm>
            <a:off x="1143001" y="31751"/>
            <a:ext cx="9905998" cy="1329267"/>
          </a:xfrm>
        </p:spPr>
        <p:txBody>
          <a:bodyPr>
            <a:normAutofit/>
          </a:bodyPr>
          <a:lstStyle/>
          <a:p>
            <a:pPr algn="ctr"/>
            <a:r>
              <a:rPr lang="en-US" sz="4000" b="1" dirty="0"/>
              <a:t>Introduction</a:t>
            </a:r>
          </a:p>
        </p:txBody>
      </p:sp>
      <p:sp>
        <p:nvSpPr>
          <p:cNvPr id="5" name="TextBox 4">
            <a:extLst>
              <a:ext uri="{FF2B5EF4-FFF2-40B4-BE49-F238E27FC236}">
                <a16:creationId xmlns:a16="http://schemas.microsoft.com/office/drawing/2014/main" id="{B61163A0-6895-73C9-B9D8-3F1DE0038AAF}"/>
              </a:ext>
            </a:extLst>
          </p:cNvPr>
          <p:cNvSpPr txBox="1"/>
          <p:nvPr/>
        </p:nvSpPr>
        <p:spPr>
          <a:xfrm>
            <a:off x="371856" y="1361018"/>
            <a:ext cx="11448288" cy="5375831"/>
          </a:xfrm>
          <a:prstGeom prst="rect">
            <a:avLst/>
          </a:prstGeom>
          <a:noFill/>
        </p:spPr>
        <p:txBody>
          <a:bodyPr wrap="square" rtlCol="0">
            <a:spAutoFit/>
          </a:bodyPr>
          <a:lstStyle/>
          <a:p>
            <a:pPr marL="0" marR="0" algn="just">
              <a:spcBef>
                <a:spcPts val="900"/>
              </a:spcBef>
              <a:spcAft>
                <a:spcPts val="900"/>
              </a:spcAft>
            </a:pPr>
            <a:r>
              <a:rPr lang="en-US" sz="2000" dirty="0">
                <a:effectLst/>
                <a:ea typeface="Aptos" panose="020B0004020202020204" pitchFamily="34" charset="0"/>
                <a:cs typeface="Myanmar Text" panose="020B0502040204020203" pitchFamily="34" charset="0"/>
              </a:rPr>
              <a:t>Our final project aims to analyze the predictive power of Department of Education (DOE) ratings on the academic performance of New York City (NYC) high schools. Leveraging data from </a:t>
            </a:r>
            <a:r>
              <a:rPr lang="en-US" sz="2000" dirty="0">
                <a:solidFill>
                  <a:srgbClr val="156082"/>
                </a:solidFill>
                <a:effectLst/>
                <a:ea typeface="Aptos" panose="020B0004020202020204" pitchFamily="34" charset="0"/>
                <a:cs typeface="Myanmar Text" panose="020B0502040204020203" pitchFamily="34" charset="0"/>
                <a:hlinkClick r:id="rId2"/>
              </a:rPr>
              <a:t>OpenData’s - School Quality Report</a:t>
            </a:r>
            <a:r>
              <a:rPr lang="en-US" sz="2000" dirty="0">
                <a:effectLst/>
                <a:ea typeface="Aptos" panose="020B0004020202020204" pitchFamily="34" charset="0"/>
                <a:cs typeface="Myanmar Text" panose="020B0502040204020203" pitchFamily="34" charset="0"/>
              </a:rPr>
              <a:t> for NYC high schools between 2020 and 2021. It includes more up-to-date educational information and geographic data to augment our analysis.</a:t>
            </a:r>
          </a:p>
          <a:p>
            <a:pPr marL="0" marR="0" algn="just">
              <a:spcBef>
                <a:spcPts val="900"/>
              </a:spcBef>
              <a:spcAft>
                <a:spcPts val="900"/>
              </a:spcAft>
            </a:pPr>
            <a:r>
              <a:rPr lang="en-US" sz="2000" dirty="0">
                <a:effectLst/>
                <a:ea typeface="Aptos" panose="020B0004020202020204" pitchFamily="34" charset="0"/>
                <a:cs typeface="Myanmar Text" panose="020B0502040204020203" pitchFamily="34" charset="0"/>
              </a:rPr>
              <a:t>There are several predictor variables of interest to us. The NYC School Quality Report from the Department of Education included ratings for schools in the following categories. We would like to see how effective these ratings are at predicting student success:</a:t>
            </a:r>
          </a:p>
          <a:p>
            <a:pPr marL="342900" marR="0" lvl="0" indent="-342900" algn="just">
              <a:spcBef>
                <a:spcPts val="180"/>
              </a:spcBef>
              <a:spcAft>
                <a:spcPts val="180"/>
              </a:spcAft>
              <a:buFont typeface="Arial" panose="020B0604020202020204" pitchFamily="34" charset="0"/>
              <a:buChar char="•"/>
            </a:pPr>
            <a:r>
              <a:rPr lang="en-US" sz="2000" i="1" dirty="0">
                <a:effectLst/>
                <a:ea typeface="Aptos" panose="020B0004020202020204" pitchFamily="34" charset="0"/>
                <a:cs typeface="Myanmar Text" panose="020B0502040204020203" pitchFamily="34" charset="0"/>
              </a:rPr>
              <a:t>Quality Review Rating</a:t>
            </a:r>
            <a:endParaRPr lang="en-US" sz="2000" dirty="0">
              <a:effectLst/>
              <a:ea typeface="Aptos" panose="020B0004020202020204" pitchFamily="34" charset="0"/>
              <a:cs typeface="Myanmar Text" panose="020B0502040204020203" pitchFamily="34" charset="0"/>
            </a:endParaRPr>
          </a:p>
          <a:p>
            <a:pPr marL="342900" marR="0" lvl="0" indent="-342900" algn="just">
              <a:spcBef>
                <a:spcPts val="180"/>
              </a:spcBef>
              <a:spcAft>
                <a:spcPts val="180"/>
              </a:spcAft>
              <a:buFont typeface="Arial" panose="020B0604020202020204" pitchFamily="34" charset="0"/>
              <a:buChar char="•"/>
            </a:pPr>
            <a:r>
              <a:rPr lang="en-US" sz="2000" i="1" dirty="0">
                <a:effectLst/>
                <a:ea typeface="Aptos" panose="020B0004020202020204" pitchFamily="34" charset="0"/>
                <a:cs typeface="Myanmar Text" panose="020B0502040204020203" pitchFamily="34" charset="0"/>
              </a:rPr>
              <a:t>Achievement Rating</a:t>
            </a:r>
            <a:endParaRPr lang="en-US" sz="2000" dirty="0">
              <a:effectLst/>
              <a:ea typeface="Aptos" panose="020B0004020202020204" pitchFamily="34" charset="0"/>
              <a:cs typeface="Myanmar Text" panose="020B0502040204020203" pitchFamily="34" charset="0"/>
            </a:endParaRPr>
          </a:p>
          <a:p>
            <a:pPr marL="342900" marR="0" lvl="0" indent="-342900" algn="just">
              <a:spcBef>
                <a:spcPts val="180"/>
              </a:spcBef>
              <a:spcAft>
                <a:spcPts val="180"/>
              </a:spcAft>
              <a:buFont typeface="Arial" panose="020B0604020202020204" pitchFamily="34" charset="0"/>
              <a:buChar char="•"/>
            </a:pPr>
            <a:r>
              <a:rPr lang="en-US" sz="2000" i="1" dirty="0">
                <a:effectLst/>
                <a:ea typeface="Aptos" panose="020B0004020202020204" pitchFamily="34" charset="0"/>
                <a:cs typeface="Myanmar Text" panose="020B0502040204020203" pitchFamily="34" charset="0"/>
              </a:rPr>
              <a:t>Environment Rating</a:t>
            </a:r>
            <a:endParaRPr lang="en-US" sz="2000" dirty="0">
              <a:effectLst/>
              <a:ea typeface="Aptos" panose="020B0004020202020204" pitchFamily="34" charset="0"/>
              <a:cs typeface="Myanmar Text" panose="020B0502040204020203" pitchFamily="34" charset="0"/>
            </a:endParaRPr>
          </a:p>
          <a:p>
            <a:pPr marL="342900" marR="0" lvl="0" indent="-342900" algn="just">
              <a:spcBef>
                <a:spcPts val="180"/>
              </a:spcBef>
              <a:spcAft>
                <a:spcPts val="180"/>
              </a:spcAft>
              <a:buFont typeface="Arial" panose="020B0604020202020204" pitchFamily="34" charset="0"/>
              <a:buChar char="•"/>
            </a:pPr>
            <a:r>
              <a:rPr lang="en-US" sz="2000" i="1" dirty="0">
                <a:effectLst/>
                <a:ea typeface="Aptos" panose="020B0004020202020204" pitchFamily="34" charset="0"/>
                <a:cs typeface="Myanmar Text" panose="020B0502040204020203" pitchFamily="34" charset="0"/>
              </a:rPr>
              <a:t>College and Career Readiness Rating</a:t>
            </a:r>
            <a:endParaRPr lang="en-US" sz="2000" dirty="0">
              <a:effectLst/>
              <a:ea typeface="Aptos" panose="020B0004020202020204" pitchFamily="34" charset="0"/>
              <a:cs typeface="Myanmar Text" panose="020B0502040204020203" pitchFamily="34" charset="0"/>
            </a:endParaRPr>
          </a:p>
          <a:p>
            <a:pPr marL="0" marR="0" algn="just">
              <a:spcBef>
                <a:spcPts val="900"/>
              </a:spcBef>
              <a:spcAft>
                <a:spcPts val="900"/>
              </a:spcAft>
            </a:pPr>
            <a:r>
              <a:rPr lang="en-US" sz="2000" dirty="0">
                <a:effectLst/>
                <a:ea typeface="Aptos" panose="020B0004020202020204" pitchFamily="34" charset="0"/>
                <a:cs typeface="Myanmar Text" panose="020B0502040204020203" pitchFamily="34" charset="0"/>
              </a:rPr>
              <a:t>Response variable will be the average student’s SAT Score at a given school. SAT Scores are an imperfect metric given their </a:t>
            </a:r>
            <a:r>
              <a:rPr lang="en-US" sz="2000" dirty="0">
                <a:solidFill>
                  <a:srgbClr val="156082"/>
                </a:solidFill>
                <a:effectLst/>
                <a:ea typeface="Aptos" panose="020B0004020202020204" pitchFamily="34" charset="0"/>
                <a:cs typeface="Myanmar Text" panose="020B0502040204020203" pitchFamily="34" charset="0"/>
                <a:hlinkClick r:id="rId3"/>
              </a:rPr>
              <a:t>correlation with other socioeconomic factors</a:t>
            </a:r>
            <a:r>
              <a:rPr lang="en-US" sz="2000" dirty="0">
                <a:effectLst/>
                <a:ea typeface="Aptos" panose="020B0004020202020204" pitchFamily="34" charset="0"/>
                <a:cs typeface="Myanmar Text" panose="020B0502040204020203" pitchFamily="34" charset="0"/>
              </a:rPr>
              <a:t>, but for our purposes can serve as an imperfect benchmark to measure academic performance.</a:t>
            </a:r>
          </a:p>
        </p:txBody>
      </p:sp>
      <p:sp>
        <p:nvSpPr>
          <p:cNvPr id="7" name="Slide Number Placeholder 6">
            <a:extLst>
              <a:ext uri="{FF2B5EF4-FFF2-40B4-BE49-F238E27FC236}">
                <a16:creationId xmlns:a16="http://schemas.microsoft.com/office/drawing/2014/main" id="{0E6B2B31-8B76-6738-6598-227B55E8BDAD}"/>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62713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8429C-DDAC-D16D-2D62-1D746721231B}"/>
              </a:ext>
            </a:extLst>
          </p:cNvPr>
          <p:cNvSpPr>
            <a:spLocks noGrp="1"/>
          </p:cNvSpPr>
          <p:nvPr>
            <p:ph type="title"/>
          </p:nvPr>
        </p:nvSpPr>
        <p:spPr>
          <a:xfrm>
            <a:off x="1033273" y="690119"/>
            <a:ext cx="9905998" cy="1329267"/>
          </a:xfrm>
        </p:spPr>
        <p:txBody>
          <a:bodyPr>
            <a:normAutofit/>
          </a:bodyPr>
          <a:lstStyle/>
          <a:p>
            <a:pPr algn="ctr"/>
            <a:r>
              <a:rPr lang="en-US" sz="4000" b="1" dirty="0"/>
              <a:t>Research question</a:t>
            </a:r>
          </a:p>
        </p:txBody>
      </p:sp>
      <p:sp>
        <p:nvSpPr>
          <p:cNvPr id="5" name="TextBox 4">
            <a:extLst>
              <a:ext uri="{FF2B5EF4-FFF2-40B4-BE49-F238E27FC236}">
                <a16:creationId xmlns:a16="http://schemas.microsoft.com/office/drawing/2014/main" id="{B61163A0-6895-73C9-B9D8-3F1DE0038AAF}"/>
              </a:ext>
            </a:extLst>
          </p:cNvPr>
          <p:cNvSpPr txBox="1"/>
          <p:nvPr/>
        </p:nvSpPr>
        <p:spPr>
          <a:xfrm>
            <a:off x="262128" y="2474893"/>
            <a:ext cx="11448288" cy="1015663"/>
          </a:xfrm>
          <a:prstGeom prst="rect">
            <a:avLst/>
          </a:prstGeom>
          <a:noFill/>
        </p:spPr>
        <p:txBody>
          <a:bodyPr wrap="square" rtlCol="0">
            <a:spAutoFit/>
          </a:bodyPr>
          <a:lstStyle/>
          <a:p>
            <a:pPr marL="0" marR="0" algn="just">
              <a:spcBef>
                <a:spcPts val="900"/>
              </a:spcBef>
              <a:spcAft>
                <a:spcPts val="900"/>
              </a:spcAft>
            </a:pPr>
            <a:r>
              <a:rPr lang="en-US" sz="2000" dirty="0">
                <a:effectLst/>
                <a:ea typeface="Aptos" panose="020B0004020202020204" pitchFamily="34" charset="0"/>
                <a:cs typeface="Myanmar Text" panose="020B0502040204020203" pitchFamily="34" charset="0"/>
              </a:rPr>
              <a:t>Are DOE ratings effective predictors of a school’s ability to cultivate high academic achievement in students, and what alternative proxy variables offer improved accuracy in predicting academic performance, as assessed by SAT scores?</a:t>
            </a:r>
            <a:r>
              <a:rPr lang="en-US" sz="2000" dirty="0">
                <a:effectLst/>
              </a:rPr>
              <a:t> </a:t>
            </a:r>
            <a:endParaRPr lang="en-US" sz="2000" dirty="0">
              <a:effectLst/>
              <a:ea typeface="Aptos" panose="020B0004020202020204" pitchFamily="34" charset="0"/>
              <a:cs typeface="Myanmar Text" panose="020B0502040204020203" pitchFamily="34" charset="0"/>
            </a:endParaRPr>
          </a:p>
        </p:txBody>
      </p:sp>
      <p:sp>
        <p:nvSpPr>
          <p:cNvPr id="4" name="Slide Number Placeholder 3">
            <a:extLst>
              <a:ext uri="{FF2B5EF4-FFF2-40B4-BE49-F238E27FC236}">
                <a16:creationId xmlns:a16="http://schemas.microsoft.com/office/drawing/2014/main" id="{83821F39-7C74-6F5D-6020-2C3B374640A9}"/>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681037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8429C-DDAC-D16D-2D62-1D746721231B}"/>
              </a:ext>
            </a:extLst>
          </p:cNvPr>
          <p:cNvSpPr>
            <a:spLocks noGrp="1"/>
          </p:cNvSpPr>
          <p:nvPr>
            <p:ph type="title"/>
          </p:nvPr>
        </p:nvSpPr>
        <p:spPr>
          <a:xfrm>
            <a:off x="1033271" y="-174760"/>
            <a:ext cx="9951719" cy="1329267"/>
          </a:xfrm>
        </p:spPr>
        <p:txBody>
          <a:bodyPr>
            <a:normAutofit/>
          </a:bodyPr>
          <a:lstStyle/>
          <a:p>
            <a:pPr algn="ctr"/>
            <a:r>
              <a:rPr lang="en-US" sz="4000" b="1" dirty="0"/>
              <a:t>literature review</a:t>
            </a:r>
          </a:p>
        </p:txBody>
      </p:sp>
      <p:sp>
        <p:nvSpPr>
          <p:cNvPr id="5" name="TextBox 4">
            <a:extLst>
              <a:ext uri="{FF2B5EF4-FFF2-40B4-BE49-F238E27FC236}">
                <a16:creationId xmlns:a16="http://schemas.microsoft.com/office/drawing/2014/main" id="{B61163A0-6895-73C9-B9D8-3F1DE0038AAF}"/>
              </a:ext>
            </a:extLst>
          </p:cNvPr>
          <p:cNvSpPr txBox="1"/>
          <p:nvPr/>
        </p:nvSpPr>
        <p:spPr>
          <a:xfrm>
            <a:off x="199642" y="1154507"/>
            <a:ext cx="11448288" cy="5555367"/>
          </a:xfrm>
          <a:prstGeom prst="rect">
            <a:avLst/>
          </a:prstGeom>
          <a:noFill/>
        </p:spPr>
        <p:txBody>
          <a:bodyPr wrap="square" rtlCol="0">
            <a:spAutoFit/>
          </a:bodyPr>
          <a:lstStyle/>
          <a:p>
            <a:pPr marL="285750" marR="0" indent="-285750">
              <a:spcBef>
                <a:spcPts val="900"/>
              </a:spcBef>
              <a:spcAft>
                <a:spcPts val="900"/>
              </a:spcAft>
              <a:buFont typeface="Arial" panose="020B0604020202020204" pitchFamily="34" charset="0"/>
              <a:buChar char="•"/>
            </a:pPr>
            <a:r>
              <a:rPr lang="en-US" sz="2000" dirty="0">
                <a:effectLst/>
                <a:ea typeface="Aptos" panose="020B0004020202020204" pitchFamily="34" charset="0"/>
                <a:cs typeface="Myanmar Text" panose="020B0502040204020203" pitchFamily="34" charset="0"/>
              </a:rPr>
              <a:t>The National Center for Education Statistics (NCES) reports that students hailing from low-income households are almost four times as likely to discontinue their high school education compared to their affluent counterparts. </a:t>
            </a:r>
            <a:r>
              <a:rPr lang="en-US" sz="2000" dirty="0">
                <a:solidFill>
                  <a:srgbClr val="156082"/>
                </a:solidFill>
                <a:effectLst/>
                <a:ea typeface="Aptos" panose="020B0004020202020204" pitchFamily="34" charset="0"/>
                <a:cs typeface="Myanmar Text" panose="020B0502040204020203" pitchFamily="34" charset="0"/>
                <a:hlinkClick r:id="rId2"/>
              </a:rPr>
              <a:t>NCES</a:t>
            </a:r>
            <a:r>
              <a:rPr lang="en-US" sz="2000" dirty="0">
                <a:effectLst/>
                <a:ea typeface="Aptos" panose="020B0004020202020204" pitchFamily="34" charset="0"/>
                <a:cs typeface="Myanmar Text" panose="020B0502040204020203" pitchFamily="34" charset="0"/>
              </a:rPr>
              <a:t>.</a:t>
            </a:r>
          </a:p>
          <a:p>
            <a:pPr marL="285750" marR="0" indent="-285750">
              <a:spcBef>
                <a:spcPts val="900"/>
              </a:spcBef>
              <a:spcAft>
                <a:spcPts val="900"/>
              </a:spcAft>
              <a:buFont typeface="Arial" panose="020B0604020202020204" pitchFamily="34" charset="0"/>
              <a:buChar char="•"/>
            </a:pPr>
            <a:r>
              <a:rPr lang="en-US" sz="2000" dirty="0">
                <a:effectLst/>
                <a:ea typeface="Aptos" panose="020B0004020202020204" pitchFamily="34" charset="0"/>
                <a:cs typeface="Myanmar Text" panose="020B0502040204020203" pitchFamily="34" charset="0"/>
              </a:rPr>
              <a:t>A study predicted final grade exams for Turkish students through machine learning models, using prior exam scores as their input variables. </a:t>
            </a:r>
          </a:p>
          <a:p>
            <a:pPr marL="285750" marR="0" indent="-285750">
              <a:spcBef>
                <a:spcPts val="900"/>
              </a:spcBef>
              <a:spcAft>
                <a:spcPts val="900"/>
              </a:spcAft>
              <a:buFont typeface="Arial" panose="020B0604020202020204" pitchFamily="34" charset="0"/>
              <a:buChar char="•"/>
            </a:pPr>
            <a:r>
              <a:rPr lang="en-US" sz="2000" dirty="0">
                <a:effectLst/>
                <a:ea typeface="Aptos" panose="020B0004020202020204" pitchFamily="34" charset="0"/>
                <a:cs typeface="Myanmar Text" panose="020B0502040204020203" pitchFamily="34" charset="0"/>
              </a:rPr>
              <a:t>The logistic regression model is utilized to assess the actual impact of event context on “Fail” students in a multivariate setup. </a:t>
            </a:r>
          </a:p>
          <a:p>
            <a:pPr marL="285750" marR="0" indent="-285750">
              <a:spcBef>
                <a:spcPts val="900"/>
              </a:spcBef>
              <a:spcAft>
                <a:spcPts val="900"/>
              </a:spcAft>
              <a:buFont typeface="Arial" panose="020B0604020202020204" pitchFamily="34" charset="0"/>
              <a:buChar char="•"/>
            </a:pPr>
            <a:r>
              <a:rPr lang="en-US" sz="2000" dirty="0">
                <a:effectLst/>
                <a:ea typeface="Aptos" panose="020B0004020202020204" pitchFamily="34" charset="0"/>
                <a:cs typeface="Myanmar Text" panose="020B0502040204020203" pitchFamily="34" charset="0"/>
              </a:rPr>
              <a:t>Four machine learning algorithms (Random Forest, </a:t>
            </a:r>
            <a:r>
              <a:rPr lang="en-US" sz="2000" dirty="0" err="1">
                <a:effectLst/>
                <a:ea typeface="Aptos" panose="020B0004020202020204" pitchFamily="34" charset="0"/>
                <a:cs typeface="Myanmar Text" panose="020B0502040204020203" pitchFamily="34" charset="0"/>
              </a:rPr>
              <a:t>XGBoost</a:t>
            </a:r>
            <a:r>
              <a:rPr lang="en-US" sz="2000" dirty="0">
                <a:effectLst/>
                <a:ea typeface="Aptos" panose="020B0004020202020204" pitchFamily="34" charset="0"/>
                <a:cs typeface="Myanmar Text" panose="020B0502040204020203" pitchFamily="34" charset="0"/>
              </a:rPr>
              <a:t>, KNN, and SVM) are applied using 70% of training data and 30% of test data to predict the students’ final grades. </a:t>
            </a:r>
          </a:p>
          <a:p>
            <a:pPr marL="285750" marR="0" indent="-285750">
              <a:spcBef>
                <a:spcPts val="900"/>
              </a:spcBef>
              <a:spcAft>
                <a:spcPts val="900"/>
              </a:spcAft>
              <a:buFont typeface="Arial" panose="020B0604020202020204" pitchFamily="34" charset="0"/>
              <a:buChar char="•"/>
            </a:pPr>
            <a:r>
              <a:rPr lang="en-US" sz="2000" dirty="0">
                <a:effectLst/>
                <a:ea typeface="Aptos" panose="020B0004020202020204" pitchFamily="34" charset="0"/>
                <a:cs typeface="Myanmar Text" panose="020B0502040204020203" pitchFamily="34" charset="0"/>
              </a:rPr>
              <a:t>The findings of the study clearly show that the Random Forest algorithm may be used to predict which students will fail after eight weeks. </a:t>
            </a:r>
          </a:p>
          <a:p>
            <a:pPr marL="285750" marR="0" indent="-285750">
              <a:spcBef>
                <a:spcPts val="900"/>
              </a:spcBef>
              <a:spcAft>
                <a:spcPts val="900"/>
              </a:spcAft>
              <a:buFont typeface="Arial" panose="020B0604020202020204" pitchFamily="34" charset="0"/>
              <a:buChar char="•"/>
            </a:pPr>
            <a:r>
              <a:rPr lang="en-US" sz="2000" dirty="0">
                <a:effectLst/>
                <a:ea typeface="Aptos" panose="020B0004020202020204" pitchFamily="34" charset="0"/>
                <a:cs typeface="Myanmar Text" panose="020B0502040204020203" pitchFamily="34" charset="0"/>
              </a:rPr>
              <a:t>Such data-driven predictions are significant for teachers and decision-makers to identify which types of learning resources or student activities are better predictors of the student’s academic performance.</a:t>
            </a:r>
          </a:p>
        </p:txBody>
      </p:sp>
      <p:sp>
        <p:nvSpPr>
          <p:cNvPr id="4" name="Slide Number Placeholder 3">
            <a:extLst>
              <a:ext uri="{FF2B5EF4-FFF2-40B4-BE49-F238E27FC236}">
                <a16:creationId xmlns:a16="http://schemas.microsoft.com/office/drawing/2014/main" id="{D4449122-F522-4E04-DA82-4E8CBF0A1689}"/>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3518902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8429C-DDAC-D16D-2D62-1D746721231B}"/>
              </a:ext>
            </a:extLst>
          </p:cNvPr>
          <p:cNvSpPr>
            <a:spLocks noGrp="1"/>
          </p:cNvSpPr>
          <p:nvPr>
            <p:ph type="title"/>
          </p:nvPr>
        </p:nvSpPr>
        <p:spPr>
          <a:xfrm>
            <a:off x="1143001" y="0"/>
            <a:ext cx="9905998" cy="1255776"/>
          </a:xfrm>
        </p:spPr>
        <p:txBody>
          <a:bodyPr>
            <a:normAutofit/>
          </a:bodyPr>
          <a:lstStyle/>
          <a:p>
            <a:pPr algn="ctr"/>
            <a:r>
              <a:rPr lang="en-US" sz="4000" b="1" dirty="0"/>
              <a:t>Methodology</a:t>
            </a:r>
          </a:p>
        </p:txBody>
      </p:sp>
      <p:sp>
        <p:nvSpPr>
          <p:cNvPr id="5" name="TextBox 4">
            <a:extLst>
              <a:ext uri="{FF2B5EF4-FFF2-40B4-BE49-F238E27FC236}">
                <a16:creationId xmlns:a16="http://schemas.microsoft.com/office/drawing/2014/main" id="{B61163A0-6895-73C9-B9D8-3F1DE0038AAF}"/>
              </a:ext>
            </a:extLst>
          </p:cNvPr>
          <p:cNvSpPr txBox="1"/>
          <p:nvPr/>
        </p:nvSpPr>
        <p:spPr>
          <a:xfrm>
            <a:off x="371856" y="1255776"/>
            <a:ext cx="11448288" cy="5401479"/>
          </a:xfrm>
          <a:prstGeom prst="rect">
            <a:avLst/>
          </a:prstGeom>
          <a:noFill/>
        </p:spPr>
        <p:txBody>
          <a:bodyPr wrap="square" rtlCol="0">
            <a:spAutoFit/>
          </a:bodyPr>
          <a:lstStyle/>
          <a:p>
            <a:pPr marL="342900" marR="0" lvl="0" indent="-342900">
              <a:spcBef>
                <a:spcPts val="900"/>
              </a:spcBef>
              <a:spcAft>
                <a:spcPts val="900"/>
              </a:spcAft>
              <a:buFont typeface="Symbol" pitchFamily="2" charset="2"/>
              <a:buChar char=""/>
            </a:pPr>
            <a:r>
              <a:rPr lang="en-US" sz="2000" dirty="0">
                <a:effectLst/>
                <a:ea typeface="Aptos" panose="020B0004020202020204" pitchFamily="34" charset="0"/>
                <a:cs typeface="Myanmar Text" panose="020B0502040204020203" pitchFamily="34" charset="0"/>
              </a:rPr>
              <a:t>Construct a baseline model that predicts a school’s college persistence rate.</a:t>
            </a:r>
          </a:p>
          <a:p>
            <a:pPr marL="342900" marR="0" lvl="0" indent="-342900">
              <a:spcBef>
                <a:spcPts val="900"/>
              </a:spcBef>
              <a:spcAft>
                <a:spcPts val="900"/>
              </a:spcAft>
              <a:buFont typeface="Symbol" pitchFamily="2" charset="2"/>
              <a:buChar char=""/>
            </a:pPr>
            <a:r>
              <a:rPr lang="en-US" sz="2000" dirty="0">
                <a:effectLst/>
                <a:ea typeface="Aptos" panose="020B0004020202020204" pitchFamily="34" charset="0"/>
                <a:cs typeface="Myanmar Text" panose="020B0502040204020203" pitchFamily="34" charset="0"/>
              </a:rPr>
              <a:t>Set three variables as a proxy for the school’s survey rating in predicting college persistence:</a:t>
            </a:r>
          </a:p>
          <a:p>
            <a:pPr marL="342900" marR="0" lvl="0" indent="-342900">
              <a:spcBef>
                <a:spcPts val="180"/>
              </a:spcBef>
              <a:spcAft>
                <a:spcPts val="180"/>
              </a:spcAft>
              <a:buFont typeface="Wingdings" pitchFamily="2" charset="2"/>
              <a:buChar char=""/>
            </a:pPr>
            <a:r>
              <a:rPr lang="en-US" sz="2000" dirty="0" err="1">
                <a:solidFill>
                  <a:srgbClr val="000000"/>
                </a:solidFill>
                <a:effectLst/>
                <a:highlight>
                  <a:srgbClr val="F8F8F8"/>
                </a:highlight>
                <a:ea typeface="Aptos" panose="020B0004020202020204" pitchFamily="34" charset="0"/>
                <a:cs typeface="Myanmar Text" panose="020B0502040204020203" pitchFamily="34" charset="0"/>
              </a:rPr>
              <a:t>temp_housing_pct</a:t>
            </a:r>
            <a:r>
              <a:rPr lang="en-US" sz="2000" dirty="0">
                <a:effectLst/>
                <a:ea typeface="Aptos" panose="020B0004020202020204" pitchFamily="34" charset="0"/>
                <a:cs typeface="Myanmar Text" panose="020B0502040204020203" pitchFamily="34" charset="0"/>
              </a:rPr>
              <a:t>: the percentage of students living in temporary housing</a:t>
            </a:r>
          </a:p>
          <a:p>
            <a:pPr marL="342900" marR="0" lvl="0" indent="-342900">
              <a:spcBef>
                <a:spcPts val="180"/>
              </a:spcBef>
              <a:spcAft>
                <a:spcPts val="180"/>
              </a:spcAft>
              <a:buFont typeface="Wingdings" pitchFamily="2" charset="2"/>
              <a:buChar char=""/>
            </a:pPr>
            <a:r>
              <a:rPr lang="en-US" sz="2000" dirty="0">
                <a:solidFill>
                  <a:srgbClr val="000000"/>
                </a:solidFill>
                <a:effectLst/>
                <a:highlight>
                  <a:srgbClr val="F8F8F8"/>
                </a:highlight>
                <a:ea typeface="Aptos" panose="020B0004020202020204" pitchFamily="34" charset="0"/>
                <a:cs typeface="Myanmar Text" panose="020B0502040204020203" pitchFamily="34" charset="0"/>
              </a:rPr>
              <a:t>eni_hs_pct_912</a:t>
            </a:r>
            <a:r>
              <a:rPr lang="en-US" sz="2000" dirty="0">
                <a:effectLst/>
                <a:ea typeface="Aptos" panose="020B0004020202020204" pitchFamily="34" charset="0"/>
                <a:cs typeface="Myanmar Text" panose="020B0502040204020203" pitchFamily="34" charset="0"/>
              </a:rPr>
              <a:t>: </a:t>
            </a:r>
            <a:r>
              <a:rPr lang="en-US" sz="2000" dirty="0">
                <a:solidFill>
                  <a:srgbClr val="156082"/>
                </a:solidFill>
                <a:effectLst/>
                <a:ea typeface="Aptos" panose="020B0004020202020204" pitchFamily="34" charset="0"/>
                <a:cs typeface="Myanmar Text" panose="020B0502040204020203" pitchFamily="34" charset="0"/>
                <a:hlinkClick r:id="rId2"/>
              </a:rPr>
              <a:t>Economic Need Index</a:t>
            </a:r>
            <a:r>
              <a:rPr lang="en-US" sz="2000" dirty="0">
                <a:effectLst/>
                <a:ea typeface="Aptos" panose="020B0004020202020204" pitchFamily="34" charset="0"/>
                <a:cs typeface="Myanmar Text" panose="020B0502040204020203" pitchFamily="34" charset="0"/>
              </a:rPr>
              <a:t>: a measure of the percentage of students facing economic hardship at a school</a:t>
            </a:r>
          </a:p>
          <a:p>
            <a:pPr marL="342900" marR="0" lvl="0" indent="-342900">
              <a:spcBef>
                <a:spcPts val="180"/>
              </a:spcBef>
              <a:spcAft>
                <a:spcPts val="180"/>
              </a:spcAft>
              <a:buFont typeface="Wingdings" pitchFamily="2" charset="2"/>
              <a:buChar char=""/>
            </a:pPr>
            <a:r>
              <a:rPr lang="en-US" sz="2000" dirty="0" err="1">
                <a:solidFill>
                  <a:srgbClr val="000000"/>
                </a:solidFill>
                <a:effectLst/>
                <a:highlight>
                  <a:srgbClr val="F8F8F8"/>
                </a:highlight>
                <a:ea typeface="Aptos" panose="020B0004020202020204" pitchFamily="34" charset="0"/>
                <a:cs typeface="Myanmar Text" panose="020B0502040204020203" pitchFamily="34" charset="0"/>
              </a:rPr>
              <a:t>val_chronic_absent_hs_all</a:t>
            </a:r>
            <a:r>
              <a:rPr lang="en-US" sz="2000" dirty="0">
                <a:effectLst/>
                <a:ea typeface="Aptos" panose="020B0004020202020204" pitchFamily="34" charset="0"/>
                <a:cs typeface="Myanmar Text" panose="020B0502040204020203" pitchFamily="34" charset="0"/>
              </a:rPr>
              <a:t>: the percentage of students who are chronically absent</a:t>
            </a:r>
          </a:p>
          <a:p>
            <a:pPr marL="342900" marR="0" lvl="0" indent="-342900">
              <a:spcBef>
                <a:spcPts val="900"/>
              </a:spcBef>
              <a:spcAft>
                <a:spcPts val="900"/>
              </a:spcAft>
              <a:buFont typeface="Symbol" pitchFamily="2" charset="2"/>
              <a:buChar char=""/>
            </a:pPr>
            <a:r>
              <a:rPr lang="en-US" sz="2000" dirty="0">
                <a:effectLst/>
                <a:ea typeface="Aptos" panose="020B0004020202020204" pitchFamily="34" charset="0"/>
                <a:cs typeface="Myanmar Text" panose="020B0502040204020203" pitchFamily="34" charset="0"/>
              </a:rPr>
              <a:t>Create a 20% holdout set of data to evaluate the efficacy of our model’s predictive capability. </a:t>
            </a:r>
          </a:p>
          <a:p>
            <a:pPr marL="342900" marR="0" lvl="0" indent="-342900">
              <a:spcBef>
                <a:spcPts val="900"/>
              </a:spcBef>
              <a:spcAft>
                <a:spcPts val="900"/>
              </a:spcAft>
              <a:buFont typeface="Symbol" pitchFamily="2" charset="2"/>
              <a:buChar char=""/>
            </a:pPr>
            <a:r>
              <a:rPr lang="en-US" sz="2000" dirty="0">
                <a:effectLst/>
                <a:ea typeface="Aptos" panose="020B0004020202020204" pitchFamily="34" charset="0"/>
                <a:cs typeface="Myanmar Text" panose="020B0502040204020203" pitchFamily="34" charset="0"/>
              </a:rPr>
              <a:t>The remaining 80% of the data for model training and exploratory data analysis (EDA).</a:t>
            </a:r>
          </a:p>
          <a:p>
            <a:pPr marL="342900" marR="0" lvl="0" indent="-342900">
              <a:spcBef>
                <a:spcPts val="900"/>
              </a:spcBef>
              <a:spcAft>
                <a:spcPts val="900"/>
              </a:spcAft>
              <a:buFont typeface="Symbol" pitchFamily="2" charset="2"/>
              <a:buChar char=""/>
            </a:pPr>
            <a:r>
              <a:rPr lang="en-US" sz="2000" dirty="0">
                <a:effectLst/>
                <a:ea typeface="Aptos" panose="020B0004020202020204" pitchFamily="34" charset="0"/>
                <a:cs typeface="Myanmar Text" panose="020B0502040204020203" pitchFamily="34" charset="0"/>
              </a:rPr>
              <a:t>For ease of single-node computation, </a:t>
            </a:r>
          </a:p>
          <a:p>
            <a:pPr marL="742950" marR="0" lvl="1" indent="-285750">
              <a:spcBef>
                <a:spcPts val="900"/>
              </a:spcBef>
              <a:spcAft>
                <a:spcPts val="900"/>
              </a:spcAft>
              <a:buFont typeface="Wingdings" pitchFamily="2" charset="2"/>
              <a:buChar char=""/>
            </a:pPr>
            <a:r>
              <a:rPr lang="en-US" sz="2000" dirty="0">
                <a:effectLst/>
                <a:ea typeface="Aptos" panose="020B0004020202020204" pitchFamily="34" charset="0"/>
                <a:cs typeface="Myanmar Text" panose="020B0502040204020203" pitchFamily="34" charset="0"/>
              </a:rPr>
              <a:t>select the variables of interest: the survey ratings, enrollment levels, and our preferred proxy variables for each school.</a:t>
            </a:r>
          </a:p>
        </p:txBody>
      </p:sp>
      <p:sp>
        <p:nvSpPr>
          <p:cNvPr id="4" name="Slide Number Placeholder 3">
            <a:extLst>
              <a:ext uri="{FF2B5EF4-FFF2-40B4-BE49-F238E27FC236}">
                <a16:creationId xmlns:a16="http://schemas.microsoft.com/office/drawing/2014/main" id="{8357B22B-EB4D-13D6-392F-F4759784C2E8}"/>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533255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8429C-DDAC-D16D-2D62-1D746721231B}"/>
              </a:ext>
            </a:extLst>
          </p:cNvPr>
          <p:cNvSpPr>
            <a:spLocks noGrp="1"/>
          </p:cNvSpPr>
          <p:nvPr>
            <p:ph type="title"/>
          </p:nvPr>
        </p:nvSpPr>
        <p:spPr>
          <a:xfrm>
            <a:off x="423673" y="-179457"/>
            <a:ext cx="9905998" cy="1255776"/>
          </a:xfrm>
        </p:spPr>
        <p:txBody>
          <a:bodyPr>
            <a:normAutofit/>
          </a:bodyPr>
          <a:lstStyle/>
          <a:p>
            <a:pPr algn="ctr"/>
            <a:r>
              <a:rPr lang="en-US" sz="4000" b="1" dirty="0"/>
              <a:t>About the dataset</a:t>
            </a:r>
          </a:p>
        </p:txBody>
      </p:sp>
      <p:sp>
        <p:nvSpPr>
          <p:cNvPr id="8" name="Rectangle 2">
            <a:extLst>
              <a:ext uri="{FF2B5EF4-FFF2-40B4-BE49-F238E27FC236}">
                <a16:creationId xmlns:a16="http://schemas.microsoft.com/office/drawing/2014/main" id="{473A9DE8-8776-CC6B-BE1B-F78FC08EF33B}"/>
              </a:ext>
            </a:extLst>
          </p:cNvPr>
          <p:cNvSpPr>
            <a:spLocks noChangeArrowheads="1"/>
          </p:cNvSpPr>
          <p:nvPr/>
        </p:nvSpPr>
        <p:spPr bwMode="auto">
          <a:xfrm>
            <a:off x="48769" y="1409835"/>
            <a:ext cx="7120126" cy="5162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indent="-285750">
              <a:spcBef>
                <a:spcPts val="900"/>
              </a:spcBef>
              <a:spcAft>
                <a:spcPts val="900"/>
              </a:spcAft>
              <a:buFont typeface="Arial" panose="020B0604020202020204" pitchFamily="34" charset="0"/>
              <a:buChar char="•"/>
            </a:pPr>
            <a:r>
              <a:rPr lang="en-US" dirty="0">
                <a:effectLst/>
                <a:latin typeface="+mn-lt"/>
                <a:ea typeface="Aptos" panose="020B0004020202020204" pitchFamily="34" charset="0"/>
                <a:cs typeface="Myanmar Text" panose="020B0502040204020203" pitchFamily="34" charset="0"/>
              </a:rPr>
              <a:t>Variable with the most missing data is </a:t>
            </a:r>
            <a:r>
              <a:rPr lang="en-US" dirty="0" err="1">
                <a:solidFill>
                  <a:srgbClr val="000000"/>
                </a:solidFill>
                <a:effectLst/>
                <a:highlight>
                  <a:srgbClr val="F8F8F8"/>
                </a:highlight>
                <a:latin typeface="+mn-lt"/>
                <a:ea typeface="Aptos" panose="020B0004020202020204" pitchFamily="34" charset="0"/>
                <a:cs typeface="Myanmar Text" panose="020B0502040204020203" pitchFamily="34" charset="0"/>
              </a:rPr>
              <a:t>college_rate</a:t>
            </a:r>
            <a:r>
              <a:rPr lang="en-US" dirty="0">
                <a:effectLst/>
                <a:latin typeface="+mn-lt"/>
                <a:ea typeface="Aptos" panose="020B0004020202020204" pitchFamily="34" charset="0"/>
                <a:cs typeface="Myanmar Text" panose="020B0502040204020203" pitchFamily="34" charset="0"/>
              </a:rPr>
              <a:t>. </a:t>
            </a:r>
          </a:p>
          <a:p>
            <a:pPr marL="285750" marR="0" indent="-285750">
              <a:spcBef>
                <a:spcPts val="900"/>
              </a:spcBef>
              <a:spcAft>
                <a:spcPts val="900"/>
              </a:spcAft>
              <a:buFont typeface="Arial" panose="020B0604020202020204" pitchFamily="34" charset="0"/>
              <a:buChar char="•"/>
            </a:pPr>
            <a:r>
              <a:rPr lang="en-US" dirty="0">
                <a:effectLst/>
                <a:latin typeface="+mn-lt"/>
                <a:ea typeface="Aptos" panose="020B0004020202020204" pitchFamily="34" charset="0"/>
                <a:cs typeface="Myanmar Text" panose="020B0502040204020203" pitchFamily="34" charset="0"/>
              </a:rPr>
              <a:t>Some schools are also missing some </a:t>
            </a:r>
            <a:r>
              <a:rPr lang="en-US" dirty="0">
                <a:solidFill>
                  <a:srgbClr val="000000"/>
                </a:solidFill>
                <a:effectLst/>
                <a:highlight>
                  <a:srgbClr val="F8F8F8"/>
                </a:highlight>
                <a:latin typeface="+mn-lt"/>
                <a:ea typeface="Aptos" panose="020B0004020202020204" pitchFamily="34" charset="0"/>
                <a:cs typeface="Myanmar Text" panose="020B0502040204020203" pitchFamily="34" charset="0"/>
              </a:rPr>
              <a:t>survey ratings</a:t>
            </a:r>
            <a:r>
              <a:rPr lang="en-US" dirty="0">
                <a:effectLst/>
                <a:latin typeface="+mn-lt"/>
                <a:ea typeface="Aptos" panose="020B0004020202020204" pitchFamily="34" charset="0"/>
                <a:cs typeface="Myanmar Text" panose="020B0502040204020203" pitchFamily="34" charset="0"/>
              </a:rPr>
              <a:t>, and </a:t>
            </a:r>
          </a:p>
          <a:p>
            <a:pPr marL="285750" marR="0" indent="-285750">
              <a:spcBef>
                <a:spcPts val="900"/>
              </a:spcBef>
              <a:spcAft>
                <a:spcPts val="900"/>
              </a:spcAft>
              <a:buFont typeface="Arial" panose="020B0604020202020204" pitchFamily="34" charset="0"/>
              <a:buChar char="•"/>
            </a:pPr>
            <a:r>
              <a:rPr lang="en-US" dirty="0">
                <a:effectLst/>
                <a:latin typeface="+mn-lt"/>
                <a:ea typeface="Aptos" panose="020B0004020202020204" pitchFamily="34" charset="0"/>
                <a:cs typeface="Myanmar Text" panose="020B0502040204020203" pitchFamily="34" charset="0"/>
              </a:rPr>
              <a:t>a small percentage of schools are missing </a:t>
            </a:r>
            <a:r>
              <a:rPr lang="en-US" dirty="0">
                <a:solidFill>
                  <a:srgbClr val="000000"/>
                </a:solidFill>
                <a:effectLst/>
                <a:highlight>
                  <a:srgbClr val="F8F8F8"/>
                </a:highlight>
                <a:latin typeface="+mn-lt"/>
                <a:ea typeface="Aptos" panose="020B0004020202020204" pitchFamily="34" charset="0"/>
                <a:cs typeface="Myanmar Text" panose="020B0502040204020203" pitchFamily="34" charset="0"/>
              </a:rPr>
              <a:t>chronic absenteeism</a:t>
            </a:r>
            <a:r>
              <a:rPr lang="en-US" dirty="0">
                <a:effectLst/>
                <a:latin typeface="+mn-lt"/>
                <a:ea typeface="Aptos" panose="020B0004020202020204" pitchFamily="34" charset="0"/>
                <a:cs typeface="Myanmar Text" panose="020B0502040204020203" pitchFamily="34" charset="0"/>
              </a:rPr>
              <a:t> values.</a:t>
            </a:r>
          </a:p>
          <a:p>
            <a:pPr marL="285750" marR="0" indent="-285750">
              <a:spcBef>
                <a:spcPts val="900"/>
              </a:spcBef>
              <a:spcAft>
                <a:spcPts val="900"/>
              </a:spcAft>
              <a:buFont typeface="Arial" panose="020B0604020202020204" pitchFamily="34" charset="0"/>
              <a:buChar char="•"/>
            </a:pPr>
            <a:r>
              <a:rPr lang="en-US" dirty="0">
                <a:effectLst/>
                <a:latin typeface="+mn-lt"/>
                <a:ea typeface="Aptos" panose="020B0004020202020204" pitchFamily="34" charset="0"/>
                <a:cs typeface="Myanmar Text" panose="020B0502040204020203" pitchFamily="34" charset="0"/>
              </a:rPr>
              <a:t>So, remove 12 columns that are completely devoid of data</a:t>
            </a:r>
          </a:p>
          <a:p>
            <a:pPr marL="742950" lvl="1" indent="-285750">
              <a:spcBef>
                <a:spcPts val="900"/>
              </a:spcBef>
              <a:spcAft>
                <a:spcPts val="900"/>
              </a:spcAft>
              <a:buFont typeface="Wingdings" pitchFamily="2" charset="2"/>
              <a:buChar char="§"/>
            </a:pPr>
            <a:r>
              <a:rPr lang="en-US" dirty="0">
                <a:effectLst/>
                <a:latin typeface="+mn-lt"/>
                <a:ea typeface="Aptos" panose="020B0004020202020204" pitchFamily="34" charset="0"/>
                <a:cs typeface="Myanmar Text" panose="020B0502040204020203" pitchFamily="34" charset="0"/>
              </a:rPr>
              <a:t>impute both our training and evaluation datasets. </a:t>
            </a:r>
          </a:p>
          <a:p>
            <a:pPr marL="742950" lvl="1" indent="-285750">
              <a:spcBef>
                <a:spcPts val="900"/>
              </a:spcBef>
              <a:spcAft>
                <a:spcPts val="900"/>
              </a:spcAft>
              <a:buFont typeface="Wingdings" pitchFamily="2" charset="2"/>
              <a:buChar char="§"/>
            </a:pPr>
            <a:r>
              <a:rPr lang="en-US" dirty="0">
                <a:effectLst/>
                <a:latin typeface="+mn-lt"/>
                <a:ea typeface="Aptos" panose="020B0004020202020204" pitchFamily="34" charset="0"/>
                <a:cs typeface="Myanmar Text" panose="020B0502040204020203" pitchFamily="34" charset="0"/>
              </a:rPr>
              <a:t>deal with continuous numeric (and not categorical variables), </a:t>
            </a:r>
          </a:p>
          <a:p>
            <a:pPr marL="742950" lvl="1" indent="-285750">
              <a:spcBef>
                <a:spcPts val="900"/>
              </a:spcBef>
              <a:spcAft>
                <a:spcPts val="900"/>
              </a:spcAft>
              <a:buFont typeface="Wingdings" pitchFamily="2" charset="2"/>
              <a:buChar char="§"/>
            </a:pPr>
            <a:r>
              <a:rPr lang="en-US" dirty="0">
                <a:effectLst/>
                <a:latin typeface="+mn-lt"/>
                <a:ea typeface="Aptos" panose="020B0004020202020204" pitchFamily="34" charset="0"/>
                <a:cs typeface="Myanmar Text" panose="020B0502040204020203" pitchFamily="34" charset="0"/>
              </a:rPr>
              <a:t>use the </a:t>
            </a:r>
            <a:r>
              <a:rPr lang="en-US" i="1" dirty="0">
                <a:effectLst/>
                <a:latin typeface="+mn-lt"/>
                <a:ea typeface="Aptos" panose="020B0004020202020204" pitchFamily="34" charset="0"/>
                <a:cs typeface="Myanmar Text" panose="020B0502040204020203" pitchFamily="34" charset="0"/>
              </a:rPr>
              <a:t>Predictive Mean Matching</a:t>
            </a:r>
            <a:r>
              <a:rPr lang="en-US" dirty="0">
                <a:effectLst/>
                <a:latin typeface="+mn-lt"/>
                <a:ea typeface="Aptos" panose="020B0004020202020204" pitchFamily="34" charset="0"/>
                <a:cs typeface="Myanmar Text" panose="020B0502040204020203" pitchFamily="34" charset="0"/>
              </a:rPr>
              <a:t> imputation method native to the R </a:t>
            </a:r>
            <a:r>
              <a:rPr lang="en-US" dirty="0">
                <a:solidFill>
                  <a:srgbClr val="000000"/>
                </a:solidFill>
                <a:effectLst/>
                <a:highlight>
                  <a:srgbClr val="F8F8F8"/>
                </a:highlight>
                <a:latin typeface="+mn-lt"/>
                <a:ea typeface="Aptos" panose="020B0004020202020204" pitchFamily="34" charset="0"/>
                <a:cs typeface="Myanmar Text" panose="020B0502040204020203" pitchFamily="34" charset="0"/>
              </a:rPr>
              <a:t>mice</a:t>
            </a:r>
            <a:r>
              <a:rPr lang="en-US" dirty="0">
                <a:effectLst/>
                <a:latin typeface="+mn-lt"/>
                <a:ea typeface="Aptos" panose="020B0004020202020204" pitchFamily="34" charset="0"/>
                <a:cs typeface="Myanmar Text" panose="020B0502040204020203" pitchFamily="34" charset="0"/>
              </a:rPr>
              <a:t> package.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i="1" dirty="0">
              <a:latin typeface="Aptos" panose="020B0004020202020204" pitchFamily="34" charset="0"/>
              <a:cs typeface="Myanmar Tex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p:txBody>
      </p:sp>
      <p:graphicFrame>
        <p:nvGraphicFramePr>
          <p:cNvPr id="9" name="Table 8">
            <a:extLst>
              <a:ext uri="{FF2B5EF4-FFF2-40B4-BE49-F238E27FC236}">
                <a16:creationId xmlns:a16="http://schemas.microsoft.com/office/drawing/2014/main" id="{AFCA5A56-FF76-A754-7EAA-650B2833190C}"/>
              </a:ext>
            </a:extLst>
          </p:cNvPr>
          <p:cNvGraphicFramePr>
            <a:graphicFrameLocks noGrp="1"/>
          </p:cNvGraphicFramePr>
          <p:nvPr>
            <p:extLst>
              <p:ext uri="{D42A27DB-BD31-4B8C-83A1-F6EECF244321}">
                <p14:modId xmlns:p14="http://schemas.microsoft.com/office/powerpoint/2010/main" val="356523604"/>
              </p:ext>
            </p:extLst>
          </p:nvPr>
        </p:nvGraphicFramePr>
        <p:xfrm>
          <a:off x="7757890" y="903053"/>
          <a:ext cx="3893883" cy="1802434"/>
        </p:xfrm>
        <a:graphic>
          <a:graphicData uri="http://schemas.openxmlformats.org/drawingml/2006/table">
            <a:tbl>
              <a:tblPr>
                <a:tableStyleId>{5C22544A-7EE6-4342-B048-85BDC9FD1C3A}</a:tableStyleId>
              </a:tblPr>
              <a:tblGrid>
                <a:gridCol w="2784411">
                  <a:extLst>
                    <a:ext uri="{9D8B030D-6E8A-4147-A177-3AD203B41FA5}">
                      <a16:colId xmlns:a16="http://schemas.microsoft.com/office/drawing/2014/main" val="4153473491"/>
                    </a:ext>
                  </a:extLst>
                </a:gridCol>
                <a:gridCol w="1109472">
                  <a:extLst>
                    <a:ext uri="{9D8B030D-6E8A-4147-A177-3AD203B41FA5}">
                      <a16:colId xmlns:a16="http://schemas.microsoft.com/office/drawing/2014/main" val="148120992"/>
                    </a:ext>
                  </a:extLst>
                </a:gridCol>
              </a:tblGrid>
              <a:tr h="263266">
                <a:tc>
                  <a:txBody>
                    <a:bodyPr/>
                    <a:lstStyle/>
                    <a:p>
                      <a:pPr marL="342900" marR="0" lvl="0" indent="-342900" algn="l">
                        <a:spcBef>
                          <a:spcPts val="180"/>
                        </a:spcBef>
                        <a:spcAft>
                          <a:spcPts val="180"/>
                        </a:spcAft>
                        <a:buFont typeface="Symbol" pitchFamily="2" charset="2"/>
                        <a:buChar char=""/>
                      </a:pPr>
                      <a:r>
                        <a:rPr lang="en-US" sz="1800" dirty="0">
                          <a:effectLst/>
                          <a:latin typeface="+mn-lt"/>
                        </a:rPr>
                        <a:t>rows</a:t>
                      </a:r>
                      <a:endParaRPr lang="en-US" sz="1800" dirty="0">
                        <a:effectLst/>
                        <a:latin typeface="+mn-lt"/>
                        <a:ea typeface="Aptos" panose="020B0004020202020204" pitchFamily="34" charset="0"/>
                        <a:cs typeface="Myanmar Text" panose="020B0502040204020203" pitchFamily="34" charset="0"/>
                      </a:endParaRPr>
                    </a:p>
                  </a:txBody>
                  <a:tcPr marL="68580" marR="68580" marT="0" marB="0"/>
                </a:tc>
                <a:tc>
                  <a:txBody>
                    <a:bodyPr/>
                    <a:lstStyle/>
                    <a:p>
                      <a:pPr marL="0" marR="0" algn="l">
                        <a:spcBef>
                          <a:spcPts val="180"/>
                        </a:spcBef>
                        <a:spcAft>
                          <a:spcPts val="180"/>
                        </a:spcAft>
                      </a:pPr>
                      <a:r>
                        <a:rPr lang="en-US" sz="1800">
                          <a:effectLst/>
                          <a:latin typeface="+mn-lt"/>
                        </a:rPr>
                        <a:t>487</a:t>
                      </a:r>
                      <a:endParaRPr lang="en-US" sz="1800">
                        <a:effectLst/>
                        <a:latin typeface="+mn-lt"/>
                        <a:ea typeface="Aptos" panose="020B0004020202020204" pitchFamily="34" charset="0"/>
                        <a:cs typeface="Myanmar Text" panose="020B0502040204020203" pitchFamily="34" charset="0"/>
                      </a:endParaRPr>
                    </a:p>
                  </a:txBody>
                  <a:tcPr marL="68580" marR="68580" marT="0" marB="0"/>
                </a:tc>
                <a:extLst>
                  <a:ext uri="{0D108BD9-81ED-4DB2-BD59-A6C34878D82A}">
                    <a16:rowId xmlns:a16="http://schemas.microsoft.com/office/drawing/2014/main" val="121677870"/>
                  </a:ext>
                </a:extLst>
              </a:tr>
              <a:tr h="351022">
                <a:tc>
                  <a:txBody>
                    <a:bodyPr/>
                    <a:lstStyle/>
                    <a:p>
                      <a:pPr marL="342900" marR="0" lvl="0" indent="-342900" algn="l">
                        <a:spcBef>
                          <a:spcPts val="180"/>
                        </a:spcBef>
                        <a:spcAft>
                          <a:spcPts val="180"/>
                        </a:spcAft>
                        <a:buFont typeface="Symbol" pitchFamily="2" charset="2"/>
                        <a:buChar char=""/>
                      </a:pPr>
                      <a:r>
                        <a:rPr lang="en-US" sz="1800" dirty="0">
                          <a:effectLst/>
                          <a:latin typeface="+mn-lt"/>
                        </a:rPr>
                        <a:t>columns</a:t>
                      </a:r>
                      <a:endParaRPr lang="en-US" sz="1800" dirty="0">
                        <a:effectLst/>
                        <a:latin typeface="+mn-lt"/>
                        <a:ea typeface="Aptos" panose="020B0004020202020204" pitchFamily="34" charset="0"/>
                        <a:cs typeface="Myanmar Text" panose="020B0502040204020203" pitchFamily="34" charset="0"/>
                      </a:endParaRPr>
                    </a:p>
                  </a:txBody>
                  <a:tcPr marL="68580" marR="68580" marT="0" marB="0"/>
                </a:tc>
                <a:tc>
                  <a:txBody>
                    <a:bodyPr/>
                    <a:lstStyle/>
                    <a:p>
                      <a:pPr marL="0" marR="0" algn="l">
                        <a:spcBef>
                          <a:spcPts val="180"/>
                        </a:spcBef>
                        <a:spcAft>
                          <a:spcPts val="180"/>
                        </a:spcAft>
                      </a:pPr>
                      <a:r>
                        <a:rPr lang="en-US" sz="1800" dirty="0">
                          <a:effectLst/>
                          <a:latin typeface="+mn-lt"/>
                        </a:rPr>
                        <a:t>393</a:t>
                      </a:r>
                      <a:endParaRPr lang="en-US" sz="1800" dirty="0">
                        <a:effectLst/>
                        <a:latin typeface="+mn-lt"/>
                        <a:ea typeface="Aptos" panose="020B0004020202020204" pitchFamily="34" charset="0"/>
                        <a:cs typeface="Myanmar Text" panose="020B0502040204020203" pitchFamily="34" charset="0"/>
                      </a:endParaRPr>
                    </a:p>
                  </a:txBody>
                  <a:tcPr marL="68580" marR="68580" marT="0" marB="0"/>
                </a:tc>
                <a:extLst>
                  <a:ext uri="{0D108BD9-81ED-4DB2-BD59-A6C34878D82A}">
                    <a16:rowId xmlns:a16="http://schemas.microsoft.com/office/drawing/2014/main" val="2963375287"/>
                  </a:ext>
                </a:extLst>
              </a:tr>
              <a:tr h="374423">
                <a:tc>
                  <a:txBody>
                    <a:bodyPr/>
                    <a:lstStyle/>
                    <a:p>
                      <a:pPr marL="342900" marR="0" lvl="0" indent="-342900" algn="l">
                        <a:spcBef>
                          <a:spcPts val="180"/>
                        </a:spcBef>
                        <a:spcAft>
                          <a:spcPts val="180"/>
                        </a:spcAft>
                        <a:buFont typeface="Symbol" pitchFamily="2" charset="2"/>
                        <a:buChar char=""/>
                      </a:pPr>
                      <a:r>
                        <a:rPr lang="en-US" sz="1800" dirty="0">
                          <a:effectLst/>
                          <a:latin typeface="+mn-lt"/>
                        </a:rPr>
                        <a:t>all_missing_columns</a:t>
                      </a:r>
                      <a:endParaRPr lang="en-US" sz="1800" dirty="0">
                        <a:effectLst/>
                        <a:latin typeface="+mn-lt"/>
                        <a:ea typeface="Aptos" panose="020B0004020202020204" pitchFamily="34" charset="0"/>
                        <a:cs typeface="Myanmar Text" panose="020B0502040204020203" pitchFamily="34" charset="0"/>
                      </a:endParaRPr>
                    </a:p>
                  </a:txBody>
                  <a:tcPr marL="68580" marR="68580" marT="0" marB="0"/>
                </a:tc>
                <a:tc>
                  <a:txBody>
                    <a:bodyPr/>
                    <a:lstStyle/>
                    <a:p>
                      <a:pPr marL="0" marR="0" algn="l">
                        <a:spcBef>
                          <a:spcPts val="180"/>
                        </a:spcBef>
                        <a:spcAft>
                          <a:spcPts val="180"/>
                        </a:spcAft>
                      </a:pPr>
                      <a:r>
                        <a:rPr lang="en-US" sz="1800" dirty="0">
                          <a:effectLst/>
                          <a:latin typeface="+mn-lt"/>
                        </a:rPr>
                        <a:t>12</a:t>
                      </a:r>
                      <a:endParaRPr lang="en-US" sz="1800" dirty="0">
                        <a:effectLst/>
                        <a:latin typeface="+mn-lt"/>
                        <a:ea typeface="Aptos" panose="020B0004020202020204" pitchFamily="34" charset="0"/>
                        <a:cs typeface="Myanmar Text" panose="020B0502040204020203" pitchFamily="34" charset="0"/>
                      </a:endParaRPr>
                    </a:p>
                  </a:txBody>
                  <a:tcPr marL="68580" marR="68580" marT="0" marB="0"/>
                </a:tc>
                <a:extLst>
                  <a:ext uri="{0D108BD9-81ED-4DB2-BD59-A6C34878D82A}">
                    <a16:rowId xmlns:a16="http://schemas.microsoft.com/office/drawing/2014/main" val="2592748781"/>
                  </a:ext>
                </a:extLst>
              </a:tr>
              <a:tr h="397824">
                <a:tc>
                  <a:txBody>
                    <a:bodyPr/>
                    <a:lstStyle/>
                    <a:p>
                      <a:pPr marL="342900" marR="0" lvl="0" indent="-342900" algn="l">
                        <a:spcBef>
                          <a:spcPts val="180"/>
                        </a:spcBef>
                        <a:spcAft>
                          <a:spcPts val="180"/>
                        </a:spcAft>
                        <a:buFont typeface="Symbol" pitchFamily="2" charset="2"/>
                        <a:buChar char=""/>
                      </a:pPr>
                      <a:r>
                        <a:rPr lang="en-US" sz="1800" dirty="0">
                          <a:effectLst/>
                          <a:latin typeface="+mn-lt"/>
                        </a:rPr>
                        <a:t>total_missing_values</a:t>
                      </a:r>
                      <a:endParaRPr lang="en-US" sz="1800" dirty="0">
                        <a:effectLst/>
                        <a:latin typeface="+mn-lt"/>
                        <a:ea typeface="Aptos" panose="020B0004020202020204" pitchFamily="34" charset="0"/>
                        <a:cs typeface="Myanmar Text" panose="020B0502040204020203" pitchFamily="34" charset="0"/>
                      </a:endParaRPr>
                    </a:p>
                  </a:txBody>
                  <a:tcPr marL="68580" marR="68580" marT="0" marB="0"/>
                </a:tc>
                <a:tc>
                  <a:txBody>
                    <a:bodyPr/>
                    <a:lstStyle/>
                    <a:p>
                      <a:pPr marL="0" marR="0" algn="l">
                        <a:spcBef>
                          <a:spcPts val="180"/>
                        </a:spcBef>
                        <a:spcAft>
                          <a:spcPts val="180"/>
                        </a:spcAft>
                      </a:pPr>
                      <a:r>
                        <a:rPr lang="en-US" sz="1800" dirty="0">
                          <a:effectLst/>
                          <a:latin typeface="+mn-lt"/>
                        </a:rPr>
                        <a:t>47359</a:t>
                      </a:r>
                      <a:endParaRPr lang="en-US" sz="1800" dirty="0">
                        <a:effectLst/>
                        <a:latin typeface="+mn-lt"/>
                        <a:ea typeface="Aptos" panose="020B0004020202020204" pitchFamily="34" charset="0"/>
                        <a:cs typeface="Myanmar Text" panose="020B0502040204020203" pitchFamily="34" charset="0"/>
                      </a:endParaRPr>
                    </a:p>
                  </a:txBody>
                  <a:tcPr marL="68580" marR="68580" marT="0" marB="0"/>
                </a:tc>
                <a:extLst>
                  <a:ext uri="{0D108BD9-81ED-4DB2-BD59-A6C34878D82A}">
                    <a16:rowId xmlns:a16="http://schemas.microsoft.com/office/drawing/2014/main" val="657930985"/>
                  </a:ext>
                </a:extLst>
              </a:tr>
              <a:tr h="404845">
                <a:tc>
                  <a:txBody>
                    <a:bodyPr/>
                    <a:lstStyle/>
                    <a:p>
                      <a:pPr marL="342900" marR="0" lvl="0" indent="-342900" algn="l">
                        <a:spcBef>
                          <a:spcPts val="180"/>
                        </a:spcBef>
                        <a:spcAft>
                          <a:spcPts val="180"/>
                        </a:spcAft>
                        <a:buFont typeface="Symbol" pitchFamily="2" charset="2"/>
                        <a:buChar char=""/>
                      </a:pPr>
                      <a:r>
                        <a:rPr lang="en-US" sz="1800" dirty="0">
                          <a:effectLst/>
                          <a:latin typeface="+mn-lt"/>
                        </a:rPr>
                        <a:t>complete_rows</a:t>
                      </a:r>
                      <a:endParaRPr lang="en-US" sz="1800" dirty="0">
                        <a:effectLst/>
                        <a:latin typeface="+mn-lt"/>
                        <a:ea typeface="Aptos" panose="020B0004020202020204" pitchFamily="34" charset="0"/>
                        <a:cs typeface="Myanmar Text" panose="020B0502040204020203" pitchFamily="34" charset="0"/>
                      </a:endParaRPr>
                    </a:p>
                  </a:txBody>
                  <a:tcPr marL="68580" marR="68580" marT="0" marB="0"/>
                </a:tc>
                <a:tc>
                  <a:txBody>
                    <a:bodyPr/>
                    <a:lstStyle/>
                    <a:p>
                      <a:pPr marL="0" marR="0" algn="l">
                        <a:spcBef>
                          <a:spcPts val="180"/>
                        </a:spcBef>
                        <a:spcAft>
                          <a:spcPts val="180"/>
                        </a:spcAft>
                      </a:pPr>
                      <a:r>
                        <a:rPr lang="en-US" sz="1800" dirty="0">
                          <a:effectLst/>
                          <a:latin typeface="+mn-lt"/>
                        </a:rPr>
                        <a:t>0</a:t>
                      </a:r>
                      <a:endParaRPr lang="en-US" sz="1800" dirty="0">
                        <a:effectLst/>
                        <a:latin typeface="+mn-lt"/>
                        <a:ea typeface="Aptos" panose="020B0004020202020204" pitchFamily="34" charset="0"/>
                        <a:cs typeface="Myanmar Text" panose="020B0502040204020203" pitchFamily="34" charset="0"/>
                      </a:endParaRPr>
                    </a:p>
                  </a:txBody>
                  <a:tcPr marL="68580" marR="68580" marT="0" marB="0"/>
                </a:tc>
                <a:extLst>
                  <a:ext uri="{0D108BD9-81ED-4DB2-BD59-A6C34878D82A}">
                    <a16:rowId xmlns:a16="http://schemas.microsoft.com/office/drawing/2014/main" val="1222699946"/>
                  </a:ext>
                </a:extLst>
              </a:tr>
            </a:tbl>
          </a:graphicData>
        </a:graphic>
      </p:graphicFrame>
      <p:pic>
        <p:nvPicPr>
          <p:cNvPr id="10" name="Picture">
            <a:extLst>
              <a:ext uri="{FF2B5EF4-FFF2-40B4-BE49-F238E27FC236}">
                <a16:creationId xmlns:a16="http://schemas.microsoft.com/office/drawing/2014/main" id="{7B1061F9-479A-9229-B655-222C22A63306}"/>
              </a:ext>
            </a:extLst>
          </p:cNvPr>
          <p:cNvPicPr/>
          <p:nvPr/>
        </p:nvPicPr>
        <p:blipFill>
          <a:blip r:embed="rId2"/>
          <a:stretch>
            <a:fillRect/>
          </a:stretch>
        </p:blipFill>
        <p:spPr bwMode="auto">
          <a:xfrm>
            <a:off x="7168895" y="2767584"/>
            <a:ext cx="4974336" cy="4035552"/>
          </a:xfrm>
          <a:prstGeom prst="rect">
            <a:avLst/>
          </a:prstGeom>
          <a:noFill/>
          <a:ln w="9525">
            <a:noFill/>
            <a:headEnd/>
            <a:tailEnd/>
          </a:ln>
        </p:spPr>
      </p:pic>
      <p:sp>
        <p:nvSpPr>
          <p:cNvPr id="12" name="Slide Number Placeholder 11">
            <a:extLst>
              <a:ext uri="{FF2B5EF4-FFF2-40B4-BE49-F238E27FC236}">
                <a16:creationId xmlns:a16="http://schemas.microsoft.com/office/drawing/2014/main" id="{19EF3662-6058-EF16-A3FA-05166979662B}"/>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4031887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8429C-DDAC-D16D-2D62-1D746721231B}"/>
              </a:ext>
            </a:extLst>
          </p:cNvPr>
          <p:cNvSpPr>
            <a:spLocks noGrp="1"/>
          </p:cNvSpPr>
          <p:nvPr>
            <p:ph type="title"/>
          </p:nvPr>
        </p:nvSpPr>
        <p:spPr>
          <a:xfrm>
            <a:off x="-109727" y="-204175"/>
            <a:ext cx="12301727" cy="1255776"/>
          </a:xfrm>
        </p:spPr>
        <p:txBody>
          <a:bodyPr>
            <a:noAutofit/>
          </a:bodyPr>
          <a:lstStyle/>
          <a:p>
            <a:pPr algn="ctr"/>
            <a:r>
              <a:rPr lang="en-US" sz="4000" b="1" dirty="0">
                <a:effectLst/>
                <a:ea typeface="Cambria" panose="02040503050406030204" pitchFamily="18" charset="0"/>
                <a:cs typeface="Myanmar Text" panose="020B0502040204020203" pitchFamily="34" charset="0"/>
              </a:rPr>
              <a:t>distribution and relationship of variables</a:t>
            </a:r>
            <a:endParaRPr lang="en-US" sz="4000" b="1" dirty="0"/>
          </a:p>
        </p:txBody>
      </p:sp>
      <p:sp>
        <p:nvSpPr>
          <p:cNvPr id="8" name="Rectangle 2">
            <a:extLst>
              <a:ext uri="{FF2B5EF4-FFF2-40B4-BE49-F238E27FC236}">
                <a16:creationId xmlns:a16="http://schemas.microsoft.com/office/drawing/2014/main" id="{473A9DE8-8776-CC6B-BE1B-F78FC08EF33B}"/>
              </a:ext>
            </a:extLst>
          </p:cNvPr>
          <p:cNvSpPr>
            <a:spLocks noChangeArrowheads="1"/>
          </p:cNvSpPr>
          <p:nvPr/>
        </p:nvSpPr>
        <p:spPr bwMode="auto">
          <a:xfrm>
            <a:off x="48769" y="1101420"/>
            <a:ext cx="7638286" cy="5778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indent="-285750">
              <a:spcBef>
                <a:spcPts val="900"/>
              </a:spcBef>
              <a:spcAft>
                <a:spcPts val="900"/>
              </a:spcAft>
              <a:buFont typeface="Arial" panose="020B0604020202020204" pitchFamily="34" charset="0"/>
              <a:buChar char="•"/>
            </a:pPr>
            <a:r>
              <a:rPr lang="en-US" dirty="0">
                <a:effectLst/>
                <a:latin typeface="+mn-lt"/>
                <a:ea typeface="Aptos" panose="020B0004020202020204" pitchFamily="34" charset="0"/>
                <a:cs typeface="Myanmar Text" panose="020B0502040204020203" pitchFamily="34" charset="0"/>
              </a:rPr>
              <a:t>College persistence rates is normal distribution </a:t>
            </a:r>
            <a:r>
              <a:rPr lang="en-US" dirty="0">
                <a:latin typeface="+mn-lt"/>
                <a:ea typeface="Aptos" panose="020B0004020202020204" pitchFamily="34" charset="0"/>
                <a:cs typeface="Myanmar Text" panose="020B0502040204020203" pitchFamily="34" charset="0"/>
              </a:rPr>
              <a:t>with the </a:t>
            </a:r>
            <a:r>
              <a:rPr lang="en-US" dirty="0">
                <a:effectLst/>
                <a:latin typeface="+mn-lt"/>
                <a:ea typeface="Aptos" panose="020B0004020202020204" pitchFamily="34" charset="0"/>
                <a:cs typeface="Myanmar Text" panose="020B0502040204020203" pitchFamily="34" charset="0"/>
              </a:rPr>
              <a:t>peak is at around 50% shown in distribution plot. </a:t>
            </a:r>
            <a:endParaRPr lang="en-US" dirty="0">
              <a:latin typeface="+mn-lt"/>
              <a:ea typeface="Aptos" panose="020B0004020202020204" pitchFamily="34" charset="0"/>
              <a:cs typeface="Myanmar Text" panose="020B0502040204020203" pitchFamily="34" charset="0"/>
            </a:endParaRPr>
          </a:p>
          <a:p>
            <a:pPr marL="285750" marR="0" indent="-285750">
              <a:spcBef>
                <a:spcPts val="900"/>
              </a:spcBef>
              <a:spcAft>
                <a:spcPts val="900"/>
              </a:spcAft>
              <a:buFont typeface="Arial" panose="020B0604020202020204" pitchFamily="34" charset="0"/>
              <a:buChar char="•"/>
            </a:pPr>
            <a:r>
              <a:rPr lang="en-US" b="1" dirty="0">
                <a:effectLst/>
                <a:latin typeface="+mn-lt"/>
                <a:ea typeface="Aptos" panose="020B0004020202020204" pitchFamily="34" charset="0"/>
                <a:cs typeface="Myanmar Text" panose="020B0502040204020203" pitchFamily="34" charset="0"/>
              </a:rPr>
              <a:t>Correlation plot depicts that</a:t>
            </a:r>
          </a:p>
          <a:p>
            <a:pPr marL="285750" marR="0" indent="-285750">
              <a:spcBef>
                <a:spcPts val="900"/>
              </a:spcBef>
              <a:spcAft>
                <a:spcPts val="900"/>
              </a:spcAft>
              <a:buFont typeface="Arial" panose="020B0604020202020204" pitchFamily="34" charset="0"/>
              <a:buChar char="•"/>
            </a:pPr>
            <a:r>
              <a:rPr lang="en-US" dirty="0">
                <a:effectLst/>
                <a:latin typeface="+mn-lt"/>
                <a:ea typeface="Aptos" panose="020B0004020202020204" pitchFamily="34" charset="0"/>
                <a:cs typeface="Myanmar Text" panose="020B0502040204020203" pitchFamily="34" charset="0"/>
              </a:rPr>
              <a:t>Strong negative relationships between two of proxy variables of interest (</a:t>
            </a:r>
            <a:r>
              <a:rPr lang="en-US" dirty="0">
                <a:solidFill>
                  <a:srgbClr val="000000"/>
                </a:solidFill>
                <a:highlight>
                  <a:srgbClr val="F8F8F8"/>
                </a:highlight>
                <a:latin typeface="+mn-lt"/>
                <a:cs typeface="Myanmar Text" panose="020B0502040204020203" pitchFamily="34" charset="0"/>
              </a:rPr>
              <a:t>Temporary Housing Rate </a:t>
            </a:r>
            <a:r>
              <a:rPr lang="en-US" dirty="0">
                <a:latin typeface="+mn-lt"/>
                <a:cs typeface="Myanmar Text" panose="020B0502040204020203" pitchFamily="34" charset="0"/>
              </a:rPr>
              <a:t>and </a:t>
            </a:r>
            <a:r>
              <a:rPr lang="en-US" dirty="0">
                <a:solidFill>
                  <a:srgbClr val="000000"/>
                </a:solidFill>
                <a:highlight>
                  <a:srgbClr val="F8F8F8"/>
                </a:highlight>
                <a:latin typeface="+mn-lt"/>
                <a:cs typeface="Myanmar Text" panose="020B0502040204020203" pitchFamily="34" charset="0"/>
              </a:rPr>
              <a:t>Economic Need Index</a:t>
            </a:r>
            <a:r>
              <a:rPr lang="en-US" dirty="0">
                <a:effectLst/>
                <a:latin typeface="+mn-lt"/>
                <a:ea typeface="Aptos" panose="020B0004020202020204" pitchFamily="34" charset="0"/>
                <a:cs typeface="Myanmar Text" panose="020B0502040204020203" pitchFamily="34" charset="0"/>
              </a:rPr>
              <a:t>) and target variable: </a:t>
            </a:r>
            <a:r>
              <a:rPr lang="en-US" dirty="0">
                <a:solidFill>
                  <a:srgbClr val="000000"/>
                </a:solidFill>
                <a:highlight>
                  <a:srgbClr val="F8F8F8"/>
                </a:highlight>
                <a:latin typeface="+mn-lt"/>
                <a:cs typeface="Myanmar Text" panose="020B0502040204020203" pitchFamily="34" charset="0"/>
              </a:rPr>
              <a:t>College Persistence Rate</a:t>
            </a:r>
            <a:r>
              <a:rPr lang="en-US" dirty="0">
                <a:effectLst/>
                <a:latin typeface="+mn-lt"/>
                <a:ea typeface="Aptos" panose="020B0004020202020204" pitchFamily="34" charset="0"/>
                <a:cs typeface="Myanmar Text" panose="020B0502040204020203" pitchFamily="34" charset="0"/>
              </a:rPr>
              <a:t>. </a:t>
            </a:r>
          </a:p>
          <a:p>
            <a:pPr marL="285750" marR="0" indent="-285750">
              <a:spcBef>
                <a:spcPts val="900"/>
              </a:spcBef>
              <a:spcAft>
                <a:spcPts val="900"/>
              </a:spcAft>
              <a:buFont typeface="Arial" panose="020B0604020202020204" pitchFamily="34" charset="0"/>
              <a:buChar char="•"/>
            </a:pPr>
            <a:r>
              <a:rPr lang="en-US" dirty="0">
                <a:effectLst/>
                <a:latin typeface="+mn-lt"/>
                <a:ea typeface="Aptos" panose="020B0004020202020204" pitchFamily="34" charset="0"/>
                <a:cs typeface="Myanmar Text" panose="020B0502040204020203" pitchFamily="34" charset="0"/>
              </a:rPr>
              <a:t>Also, a negative relationship between </a:t>
            </a:r>
            <a:r>
              <a:rPr lang="en-US" dirty="0">
                <a:solidFill>
                  <a:srgbClr val="000000"/>
                </a:solidFill>
                <a:highlight>
                  <a:srgbClr val="F8F8F8"/>
                </a:highlight>
                <a:latin typeface="+mn-lt"/>
                <a:cs typeface="Myanmar Text" panose="020B0502040204020203" pitchFamily="34" charset="0"/>
              </a:rPr>
              <a:t>Chronic Absenteeism</a:t>
            </a:r>
            <a:r>
              <a:rPr lang="en-US" dirty="0">
                <a:effectLst/>
                <a:latin typeface="+mn-lt"/>
                <a:ea typeface="Aptos" panose="020B0004020202020204" pitchFamily="34" charset="0"/>
                <a:cs typeface="Myanmar Text" panose="020B0502040204020203" pitchFamily="34" charset="0"/>
              </a:rPr>
              <a:t> and </a:t>
            </a:r>
            <a:r>
              <a:rPr lang="en-US" dirty="0">
                <a:solidFill>
                  <a:srgbClr val="000000"/>
                </a:solidFill>
                <a:highlight>
                  <a:srgbClr val="F8F8F8"/>
                </a:highlight>
                <a:latin typeface="+mn-lt"/>
                <a:cs typeface="Myanmar Text" panose="020B0502040204020203" pitchFamily="34" charset="0"/>
              </a:rPr>
              <a:t>College Persistence Rate</a:t>
            </a:r>
            <a:r>
              <a:rPr lang="en-US" dirty="0">
                <a:effectLst/>
                <a:latin typeface="+mn-lt"/>
                <a:ea typeface="Aptos" panose="020B0004020202020204" pitchFamily="34" charset="0"/>
                <a:cs typeface="Myanmar Text" panose="020B0502040204020203" pitchFamily="34" charset="0"/>
              </a:rPr>
              <a:t>, but to a lesser degree. </a:t>
            </a:r>
          </a:p>
          <a:p>
            <a:pPr marL="285750" marR="0" indent="-285750">
              <a:spcBef>
                <a:spcPts val="900"/>
              </a:spcBef>
              <a:spcAft>
                <a:spcPts val="900"/>
              </a:spcAft>
              <a:buFont typeface="Arial" panose="020B0604020202020204" pitchFamily="34" charset="0"/>
              <a:buChar char="•"/>
            </a:pPr>
            <a:r>
              <a:rPr lang="en-US" dirty="0">
                <a:solidFill>
                  <a:srgbClr val="000000"/>
                </a:solidFill>
                <a:highlight>
                  <a:srgbClr val="F8F8F8"/>
                </a:highlight>
                <a:latin typeface="+mn-lt"/>
                <a:cs typeface="Myanmar Text" panose="020B0502040204020203" pitchFamily="34" charset="0"/>
              </a:rPr>
              <a:t>Enrollment</a:t>
            </a:r>
            <a:r>
              <a:rPr lang="en-US" dirty="0">
                <a:effectLst/>
                <a:latin typeface="+mn-lt"/>
                <a:ea typeface="Aptos" panose="020B0004020202020204" pitchFamily="34" charset="0"/>
                <a:cs typeface="Myanmar Text" panose="020B0502040204020203" pitchFamily="34" charset="0"/>
              </a:rPr>
              <a:t> has only a slightly positive relationship with </a:t>
            </a:r>
            <a:r>
              <a:rPr lang="en-US" dirty="0">
                <a:solidFill>
                  <a:srgbClr val="000000"/>
                </a:solidFill>
                <a:highlight>
                  <a:srgbClr val="F8F8F8"/>
                </a:highlight>
                <a:latin typeface="+mn-lt"/>
                <a:cs typeface="Myanmar Text" panose="020B0502040204020203" pitchFamily="34" charset="0"/>
              </a:rPr>
              <a:t>College Persistence Rate. </a:t>
            </a:r>
          </a:p>
          <a:p>
            <a:pPr marL="285750" marR="0" indent="-285750">
              <a:spcBef>
                <a:spcPts val="900"/>
              </a:spcBef>
              <a:spcAft>
                <a:spcPts val="900"/>
              </a:spcAft>
              <a:buFont typeface="Arial" panose="020B0604020202020204" pitchFamily="34" charset="0"/>
              <a:buChar char="•"/>
            </a:pPr>
            <a:r>
              <a:rPr lang="en-US" dirty="0">
                <a:effectLst/>
                <a:latin typeface="+mn-lt"/>
                <a:ea typeface="Aptos" panose="020B0004020202020204" pitchFamily="34" charset="0"/>
                <a:cs typeface="Myanmar Text" panose="020B0502040204020203" pitchFamily="34" charset="0"/>
              </a:rPr>
              <a:t>The </a:t>
            </a:r>
            <a:r>
              <a:rPr lang="en-US" dirty="0">
                <a:solidFill>
                  <a:srgbClr val="000000"/>
                </a:solidFill>
                <a:highlight>
                  <a:srgbClr val="F8F8F8"/>
                </a:highlight>
                <a:latin typeface="+mn-lt"/>
                <a:cs typeface="Myanmar Text" panose="020B0502040204020203" pitchFamily="34" charset="0"/>
              </a:rPr>
              <a:t>survey ratings</a:t>
            </a:r>
            <a:r>
              <a:rPr lang="en-US" dirty="0">
                <a:effectLst/>
                <a:latin typeface="+mn-lt"/>
                <a:ea typeface="Aptos" panose="020B0004020202020204" pitchFamily="34" charset="0"/>
                <a:cs typeface="Myanmar Text" panose="020B0502040204020203" pitchFamily="34" charset="0"/>
              </a:rPr>
              <a:t> are positively correlated with one another, and </a:t>
            </a:r>
          </a:p>
          <a:p>
            <a:pPr marL="285750" marR="0" indent="-285750">
              <a:spcBef>
                <a:spcPts val="900"/>
              </a:spcBef>
              <a:spcAft>
                <a:spcPts val="900"/>
              </a:spcAft>
              <a:buFont typeface="Arial" panose="020B0604020202020204" pitchFamily="34" charset="0"/>
              <a:buChar char="•"/>
            </a:pPr>
            <a:r>
              <a:rPr lang="en-US" dirty="0">
                <a:effectLst/>
                <a:latin typeface="+mn-lt"/>
                <a:ea typeface="Aptos" panose="020B0004020202020204" pitchFamily="34" charset="0"/>
                <a:cs typeface="Myanmar Text" panose="020B0502040204020203" pitchFamily="34" charset="0"/>
              </a:rPr>
              <a:t>The only </a:t>
            </a:r>
            <a:r>
              <a:rPr lang="en-US" dirty="0">
                <a:solidFill>
                  <a:srgbClr val="000000"/>
                </a:solidFill>
                <a:highlight>
                  <a:srgbClr val="F8F8F8"/>
                </a:highlight>
                <a:latin typeface="+mn-lt"/>
                <a:cs typeface="Myanmar Text" panose="020B0502040204020203" pitchFamily="34" charset="0"/>
              </a:rPr>
              <a:t>survey rating </a:t>
            </a:r>
            <a:r>
              <a:rPr lang="en-US" dirty="0">
                <a:effectLst/>
                <a:latin typeface="+mn-lt"/>
                <a:ea typeface="Aptos" panose="020B0004020202020204" pitchFamily="34" charset="0"/>
                <a:cs typeface="Myanmar Text" panose="020B0502040204020203" pitchFamily="34" charset="0"/>
              </a:rPr>
              <a:t>that appears to have a relationship with </a:t>
            </a:r>
            <a:r>
              <a:rPr lang="en-US" dirty="0">
                <a:solidFill>
                  <a:srgbClr val="000000"/>
                </a:solidFill>
                <a:highlight>
                  <a:srgbClr val="F8F8F8"/>
                </a:highlight>
                <a:latin typeface="+mn-lt"/>
                <a:cs typeface="Myanmar Text" panose="020B0502040204020203" pitchFamily="34" charset="0"/>
              </a:rPr>
              <a:t>College Persistence Rate </a:t>
            </a:r>
            <a:r>
              <a:rPr lang="en-US" dirty="0">
                <a:effectLst/>
                <a:latin typeface="+mn-lt"/>
                <a:ea typeface="Aptos" panose="020B0004020202020204" pitchFamily="34" charset="0"/>
                <a:cs typeface="Myanmar Text" panose="020B0502040204020203" pitchFamily="34" charset="0"/>
              </a:rPr>
              <a:t>is </a:t>
            </a:r>
            <a:r>
              <a:rPr lang="en-US" dirty="0">
                <a:solidFill>
                  <a:srgbClr val="000000"/>
                </a:solidFill>
                <a:highlight>
                  <a:srgbClr val="F8F8F8"/>
                </a:highlight>
                <a:latin typeface="+mn-lt"/>
                <a:cs typeface="Myanmar Text" panose="020B0502040204020203" pitchFamily="34" charset="0"/>
              </a:rPr>
              <a:t>Rigorous Instruction</a:t>
            </a:r>
            <a:r>
              <a:rPr lang="en-US" dirty="0">
                <a:effectLst/>
                <a:latin typeface="+mn-lt"/>
                <a:ea typeface="Aptos" panose="020B0004020202020204" pitchFamily="34" charset="0"/>
                <a:cs typeface="Myanmar Text" panose="020B0502040204020203" pitchFamily="34" charset="0"/>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i="1" dirty="0">
              <a:latin typeface="Aptos" panose="020B0004020202020204" pitchFamily="34" charset="0"/>
              <a:cs typeface="Myanmar Tex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p:txBody>
      </p:sp>
      <p:pic>
        <p:nvPicPr>
          <p:cNvPr id="3" name="Picture">
            <a:extLst>
              <a:ext uri="{FF2B5EF4-FFF2-40B4-BE49-F238E27FC236}">
                <a16:creationId xmlns:a16="http://schemas.microsoft.com/office/drawing/2014/main" id="{B3273253-EF52-7A86-3C2E-955D5441EAD0}"/>
              </a:ext>
            </a:extLst>
          </p:cNvPr>
          <p:cNvPicPr/>
          <p:nvPr/>
        </p:nvPicPr>
        <p:blipFill>
          <a:blip r:embed="rId2"/>
          <a:stretch>
            <a:fillRect/>
          </a:stretch>
        </p:blipFill>
        <p:spPr bwMode="auto">
          <a:xfrm>
            <a:off x="7735824" y="993698"/>
            <a:ext cx="4407407" cy="2566366"/>
          </a:xfrm>
          <a:prstGeom prst="rect">
            <a:avLst/>
          </a:prstGeom>
          <a:noFill/>
          <a:ln w="9525">
            <a:noFill/>
            <a:headEnd/>
            <a:tailEnd/>
          </a:ln>
        </p:spPr>
      </p:pic>
      <p:pic>
        <p:nvPicPr>
          <p:cNvPr id="4" name="Picture">
            <a:extLst>
              <a:ext uri="{FF2B5EF4-FFF2-40B4-BE49-F238E27FC236}">
                <a16:creationId xmlns:a16="http://schemas.microsoft.com/office/drawing/2014/main" id="{49FC4CBB-24D2-E914-58A3-35C2B2F57D70}"/>
              </a:ext>
            </a:extLst>
          </p:cNvPr>
          <p:cNvPicPr/>
          <p:nvPr/>
        </p:nvPicPr>
        <p:blipFill>
          <a:blip r:embed="rId3"/>
          <a:stretch>
            <a:fillRect/>
          </a:stretch>
        </p:blipFill>
        <p:spPr bwMode="auto">
          <a:xfrm>
            <a:off x="7735824" y="3633216"/>
            <a:ext cx="4407407" cy="3206496"/>
          </a:xfrm>
          <a:prstGeom prst="rect">
            <a:avLst/>
          </a:prstGeom>
          <a:noFill/>
          <a:ln w="9525">
            <a:noFill/>
            <a:headEnd/>
            <a:tailEnd/>
          </a:ln>
        </p:spPr>
      </p:pic>
      <p:sp>
        <p:nvSpPr>
          <p:cNvPr id="6" name="Slide Number Placeholder 5">
            <a:extLst>
              <a:ext uri="{FF2B5EF4-FFF2-40B4-BE49-F238E27FC236}">
                <a16:creationId xmlns:a16="http://schemas.microsoft.com/office/drawing/2014/main" id="{2BA59F19-C9D5-0502-E810-29DC83FA17D2}"/>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781655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8429C-DDAC-D16D-2D62-1D746721231B}"/>
              </a:ext>
            </a:extLst>
          </p:cNvPr>
          <p:cNvSpPr>
            <a:spLocks noGrp="1"/>
          </p:cNvSpPr>
          <p:nvPr>
            <p:ph type="title"/>
          </p:nvPr>
        </p:nvSpPr>
        <p:spPr>
          <a:xfrm>
            <a:off x="-109727" y="-204175"/>
            <a:ext cx="12301727" cy="1255776"/>
          </a:xfrm>
        </p:spPr>
        <p:txBody>
          <a:bodyPr>
            <a:noAutofit/>
          </a:bodyPr>
          <a:lstStyle/>
          <a:p>
            <a:pPr algn="ctr"/>
            <a:r>
              <a:rPr lang="en-US" sz="4000" b="1" dirty="0">
                <a:effectLst/>
                <a:ea typeface="Cambria" panose="02040503050406030204" pitchFamily="18" charset="0"/>
                <a:cs typeface="Myanmar Text" panose="020B0502040204020203" pitchFamily="34" charset="0"/>
              </a:rPr>
              <a:t>Proxy Predictors </a:t>
            </a:r>
            <a:endParaRPr lang="en-US" sz="4000" b="1" dirty="0"/>
          </a:p>
        </p:txBody>
      </p:sp>
      <p:sp>
        <p:nvSpPr>
          <p:cNvPr id="8" name="Rectangle 2">
            <a:extLst>
              <a:ext uri="{FF2B5EF4-FFF2-40B4-BE49-F238E27FC236}">
                <a16:creationId xmlns:a16="http://schemas.microsoft.com/office/drawing/2014/main" id="{473A9DE8-8776-CC6B-BE1B-F78FC08EF33B}"/>
              </a:ext>
            </a:extLst>
          </p:cNvPr>
          <p:cNvSpPr>
            <a:spLocks noChangeArrowheads="1"/>
          </p:cNvSpPr>
          <p:nvPr/>
        </p:nvSpPr>
        <p:spPr bwMode="auto">
          <a:xfrm>
            <a:off x="158496" y="1241078"/>
            <a:ext cx="6534911" cy="5616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indent="-285750">
              <a:lnSpc>
                <a:spcPct val="150000"/>
              </a:lnSpc>
              <a:spcBef>
                <a:spcPts val="0"/>
              </a:spcBef>
              <a:spcAft>
                <a:spcPts val="0"/>
              </a:spcAft>
              <a:buFont typeface="Arial" panose="020B0604020202020204" pitchFamily="34" charset="0"/>
              <a:buChar char="•"/>
            </a:pPr>
            <a:r>
              <a:rPr lang="en-US" sz="1800" kern="100" dirty="0">
                <a:effectLst/>
                <a:latin typeface="+mn-lt"/>
                <a:ea typeface="Aptos" panose="020B0004020202020204" pitchFamily="34" charset="0"/>
                <a:cs typeface="Myanmar Text" panose="020B0502040204020203" pitchFamily="34" charset="0"/>
              </a:rPr>
              <a:t>The distribution of </a:t>
            </a:r>
            <a:r>
              <a:rPr lang="en-US" sz="1800" i="1" kern="100" dirty="0">
                <a:effectLst/>
                <a:latin typeface="+mn-lt"/>
                <a:ea typeface="Aptos" panose="020B0004020202020204" pitchFamily="34" charset="0"/>
                <a:cs typeface="Myanmar Text" panose="020B0502040204020203" pitchFamily="34" charset="0"/>
              </a:rPr>
              <a:t>Temporary Housing Rate</a:t>
            </a:r>
            <a:r>
              <a:rPr lang="en-US" sz="1800" kern="100" dirty="0">
                <a:effectLst/>
                <a:latin typeface="+mn-lt"/>
                <a:ea typeface="Aptos" panose="020B0004020202020204" pitchFamily="34" charset="0"/>
                <a:cs typeface="Myanmar Text" panose="020B0502040204020203" pitchFamily="34" charset="0"/>
              </a:rPr>
              <a:t> is right-skewed and </a:t>
            </a:r>
            <a:r>
              <a:rPr lang="en-US" sz="1800" i="1" kern="100" dirty="0">
                <a:effectLst/>
                <a:latin typeface="+mn-lt"/>
                <a:ea typeface="Aptos" panose="020B0004020202020204" pitchFamily="34" charset="0"/>
                <a:cs typeface="Myanmar Text" panose="020B0502040204020203" pitchFamily="34" charset="0"/>
              </a:rPr>
              <a:t>Economic Need Index</a:t>
            </a:r>
            <a:r>
              <a:rPr lang="en-US" sz="1800" kern="100" dirty="0">
                <a:effectLst/>
                <a:latin typeface="+mn-lt"/>
                <a:ea typeface="Aptos" panose="020B0004020202020204" pitchFamily="34" charset="0"/>
                <a:cs typeface="Myanmar Text" panose="020B0502040204020203" pitchFamily="34" charset="0"/>
              </a:rPr>
              <a:t> is left-skewed</a:t>
            </a:r>
          </a:p>
          <a:p>
            <a:pPr marL="285750" marR="0" indent="-285750">
              <a:lnSpc>
                <a:spcPct val="150000"/>
              </a:lnSpc>
              <a:spcBef>
                <a:spcPts val="0"/>
              </a:spcBef>
              <a:spcAft>
                <a:spcPts val="0"/>
              </a:spcAft>
              <a:buFont typeface="Arial" panose="020B0604020202020204" pitchFamily="34" charset="0"/>
              <a:buChar char="•"/>
            </a:pPr>
            <a:r>
              <a:rPr lang="en-US" sz="1800" kern="100" dirty="0">
                <a:effectLst/>
                <a:latin typeface="+mn-lt"/>
                <a:ea typeface="Aptos" panose="020B0004020202020204" pitchFamily="34" charset="0"/>
                <a:cs typeface="Myanmar Text" panose="020B0502040204020203" pitchFamily="34" charset="0"/>
              </a:rPr>
              <a:t>The closer the index is to 1, the more economic hardship students at that school face</a:t>
            </a:r>
          </a:p>
          <a:p>
            <a:pPr marL="285750" marR="0" indent="-285750">
              <a:lnSpc>
                <a:spcPct val="150000"/>
              </a:lnSpc>
              <a:spcBef>
                <a:spcPts val="0"/>
              </a:spcBef>
              <a:spcAft>
                <a:spcPts val="0"/>
              </a:spcAft>
              <a:buFont typeface="Arial" panose="020B0604020202020204" pitchFamily="34" charset="0"/>
              <a:buChar char="•"/>
            </a:pPr>
            <a:r>
              <a:rPr lang="en-US" sz="1800" kern="100" dirty="0">
                <a:effectLst/>
                <a:latin typeface="+mn-lt"/>
                <a:ea typeface="Aptos" panose="020B0004020202020204" pitchFamily="34" charset="0"/>
                <a:cs typeface="Myanmar Text" panose="020B0502040204020203" pitchFamily="34" charset="0"/>
              </a:rPr>
              <a:t>Our model will not likely feature </a:t>
            </a:r>
            <a:r>
              <a:rPr lang="en-US" sz="1800" i="1" kern="100" dirty="0">
                <a:effectLst/>
                <a:latin typeface="+mn-lt"/>
                <a:ea typeface="Aptos" panose="020B0004020202020204" pitchFamily="34" charset="0"/>
                <a:cs typeface="Myanmar Text" panose="020B0502040204020203" pitchFamily="34" charset="0"/>
              </a:rPr>
              <a:t>Enrollment</a:t>
            </a:r>
            <a:endParaRPr lang="en-US" sz="1800" kern="100" dirty="0">
              <a:effectLst/>
              <a:latin typeface="+mn-lt"/>
              <a:ea typeface="Aptos" panose="020B0004020202020204" pitchFamily="34" charset="0"/>
              <a:cs typeface="Myanmar Text" panose="020B0502040204020203" pitchFamily="34" charset="0"/>
            </a:endParaRPr>
          </a:p>
          <a:p>
            <a:pPr marL="742950" lvl="1" indent="-285750">
              <a:lnSpc>
                <a:spcPct val="150000"/>
              </a:lnSpc>
              <a:spcBef>
                <a:spcPts val="0"/>
              </a:spcBef>
              <a:spcAft>
                <a:spcPts val="0"/>
              </a:spcAft>
              <a:buFont typeface="Wingdings" pitchFamily="2" charset="2"/>
              <a:buChar char="§"/>
            </a:pPr>
            <a:r>
              <a:rPr lang="en-US" kern="100" dirty="0">
                <a:effectLst/>
                <a:latin typeface="+mn-lt"/>
                <a:ea typeface="Aptos" panose="020B0004020202020204" pitchFamily="34" charset="0"/>
                <a:cs typeface="Myanmar Text" panose="020B0502040204020203" pitchFamily="34" charset="0"/>
              </a:rPr>
              <a:t>as observations are so concentrated at the low end</a:t>
            </a:r>
          </a:p>
          <a:p>
            <a:pPr marL="742950" marR="0" indent="-285750">
              <a:lnSpc>
                <a:spcPct val="150000"/>
              </a:lnSpc>
              <a:spcBef>
                <a:spcPts val="0"/>
              </a:spcBef>
              <a:spcAft>
                <a:spcPts val="0"/>
              </a:spcAft>
              <a:buFont typeface="Wingdings" pitchFamily="2" charset="2"/>
              <a:buChar char="§"/>
            </a:pPr>
            <a:r>
              <a:rPr lang="en-US" sz="1800" kern="100" dirty="0">
                <a:effectLst/>
                <a:latin typeface="+mn-lt"/>
                <a:ea typeface="Aptos" panose="020B0004020202020204" pitchFamily="34" charset="0"/>
                <a:cs typeface="Myanmar Text" panose="020B0502040204020203" pitchFamily="34" charset="0"/>
              </a:rPr>
              <a:t>It is not as correlated with our target variable </a:t>
            </a:r>
          </a:p>
          <a:p>
            <a:pPr marL="285750" marR="0" indent="-285750">
              <a:lnSpc>
                <a:spcPct val="150000"/>
              </a:lnSpc>
              <a:spcBef>
                <a:spcPts val="0"/>
              </a:spcBef>
              <a:spcAft>
                <a:spcPts val="0"/>
              </a:spcAft>
              <a:buFont typeface="Arial" panose="020B0604020202020204" pitchFamily="34" charset="0"/>
              <a:buChar char="•"/>
            </a:pPr>
            <a:r>
              <a:rPr lang="en-US" sz="1800" i="1" kern="100" dirty="0">
                <a:effectLst/>
                <a:latin typeface="+mn-lt"/>
                <a:ea typeface="Aptos" panose="020B0004020202020204" pitchFamily="34" charset="0"/>
                <a:cs typeface="Myanmar Text" panose="020B0502040204020203" pitchFamily="34" charset="0"/>
              </a:rPr>
              <a:t>Chronic Absenteeism</a:t>
            </a:r>
            <a:r>
              <a:rPr lang="en-US" sz="1800" kern="100" dirty="0">
                <a:effectLst/>
                <a:latin typeface="+mn-lt"/>
                <a:ea typeface="Aptos" panose="020B0004020202020204" pitchFamily="34" charset="0"/>
                <a:cs typeface="Myanmar Text" panose="020B0502040204020203" pitchFamily="34" charset="0"/>
              </a:rPr>
              <a:t> is closer to a normal distribution than the other variables, but it is still slightly right skewed </a:t>
            </a:r>
          </a:p>
          <a:p>
            <a:pPr marL="285750" marR="0" indent="-285750">
              <a:lnSpc>
                <a:spcPct val="150000"/>
              </a:lnSpc>
              <a:spcBef>
                <a:spcPts val="0"/>
              </a:spcBef>
              <a:spcAft>
                <a:spcPts val="0"/>
              </a:spcAft>
              <a:buFont typeface="Arial" panose="020B0604020202020204" pitchFamily="34" charset="0"/>
              <a:buChar char="•"/>
            </a:pPr>
            <a:r>
              <a:rPr lang="en-US" sz="1800" kern="100" dirty="0">
                <a:effectLst/>
                <a:latin typeface="+mn-lt"/>
                <a:ea typeface="Aptos" panose="020B0004020202020204" pitchFamily="34" charset="0"/>
                <a:cs typeface="Myanmar Text" panose="020B0502040204020203" pitchFamily="34" charset="0"/>
              </a:rPr>
              <a:t>So, there are more schools with low rates and fewer schools with high rates.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p:txBody>
      </p:sp>
      <p:pic>
        <p:nvPicPr>
          <p:cNvPr id="5" name="Picture">
            <a:extLst>
              <a:ext uri="{FF2B5EF4-FFF2-40B4-BE49-F238E27FC236}">
                <a16:creationId xmlns:a16="http://schemas.microsoft.com/office/drawing/2014/main" id="{6F8D7B40-34A1-E934-C631-739F0CA48ADE}"/>
              </a:ext>
            </a:extLst>
          </p:cNvPr>
          <p:cNvPicPr/>
          <p:nvPr/>
        </p:nvPicPr>
        <p:blipFill>
          <a:blip r:embed="rId2"/>
          <a:stretch>
            <a:fillRect/>
          </a:stretch>
        </p:blipFill>
        <p:spPr bwMode="auto">
          <a:xfrm>
            <a:off x="6809231" y="1295400"/>
            <a:ext cx="5334000" cy="4267200"/>
          </a:xfrm>
          <a:prstGeom prst="rect">
            <a:avLst/>
          </a:prstGeom>
          <a:noFill/>
          <a:ln w="9525">
            <a:noFill/>
            <a:headEnd/>
            <a:tailEnd/>
          </a:ln>
        </p:spPr>
      </p:pic>
      <p:sp>
        <p:nvSpPr>
          <p:cNvPr id="7" name="Slide Number Placeholder 6">
            <a:extLst>
              <a:ext uri="{FF2B5EF4-FFF2-40B4-BE49-F238E27FC236}">
                <a16:creationId xmlns:a16="http://schemas.microsoft.com/office/drawing/2014/main" id="{F2E1E0DA-31B5-E5AC-8A8D-38C2756F8379}"/>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37231745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1B8520-39D0-4E39-88E2-3CE8E9A6E44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F017D31-E675-491F-B600-F06278E25DAD}">
  <ds:schemaRefs>
    <ds:schemaRef ds:uri="http://schemas.microsoft.com/sharepoint/v3/contenttype/forms"/>
  </ds:schemaRefs>
</ds:datastoreItem>
</file>

<file path=customXml/itemProps3.xml><?xml version="1.0" encoding="utf-8"?>
<ds:datastoreItem xmlns:ds="http://schemas.openxmlformats.org/officeDocument/2006/customXml" ds:itemID="{6A89A57F-CF3F-47C6-90BB-70331E72BC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Mesh</Template>
  <TotalTime>2996</TotalTime>
  <Words>2085</Words>
  <Application>Microsoft Macintosh PowerPoint</Application>
  <PresentationFormat>Widescreen</PresentationFormat>
  <Paragraphs>137</Paragraphs>
  <Slides>17</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Aptos</vt:lpstr>
      <vt:lpstr>Arial</vt:lpstr>
      <vt:lpstr>Calibri</vt:lpstr>
      <vt:lpstr>Cambria</vt:lpstr>
      <vt:lpstr>Cambria Math</vt:lpstr>
      <vt:lpstr>Century Gothic</vt:lpstr>
      <vt:lpstr>Consolas</vt:lpstr>
      <vt:lpstr>Myanmar Text</vt:lpstr>
      <vt:lpstr>Symbol</vt:lpstr>
      <vt:lpstr>Wingdings</vt:lpstr>
      <vt:lpstr>Mesh</vt:lpstr>
      <vt:lpstr>NYC School Quality Prediction Analysis    data 621 Final project presentation spring 2024 </vt:lpstr>
      <vt:lpstr>Abstract</vt:lpstr>
      <vt:lpstr>Introduction</vt:lpstr>
      <vt:lpstr>Research question</vt:lpstr>
      <vt:lpstr>literature review</vt:lpstr>
      <vt:lpstr>Methodology</vt:lpstr>
      <vt:lpstr>About the dataset</vt:lpstr>
      <vt:lpstr>distribution and relationship of variables</vt:lpstr>
      <vt:lpstr>Proxy Predictors </vt:lpstr>
      <vt:lpstr>Response variable</vt:lpstr>
      <vt:lpstr> Base Rating Model  </vt:lpstr>
      <vt:lpstr>PowerPoint Presentation</vt:lpstr>
      <vt:lpstr>weighted least squares Model</vt:lpstr>
      <vt:lpstr>Model evaluation: RMSE</vt:lpstr>
      <vt:lpstr>Model selection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NYC School Quality Prediction Analysis    data 621 Final project spring 2024 </dc:title>
  <dc:creator>lwin shwe</dc:creator>
  <cp:lastModifiedBy>lwin shwe</cp:lastModifiedBy>
  <cp:revision>8</cp:revision>
  <dcterms:created xsi:type="dcterms:W3CDTF">2024-05-08T10:28:35Z</dcterms:created>
  <dcterms:modified xsi:type="dcterms:W3CDTF">2024-05-10T12:25:07Z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